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7" r:id="rId4"/>
    <p:sldId id="266" r:id="rId5"/>
    <p:sldId id="263" r:id="rId6"/>
    <p:sldId id="268" r:id="rId7"/>
    <p:sldId id="258" r:id="rId8"/>
    <p:sldId id="261" r:id="rId9"/>
    <p:sldId id="260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0"/>
    <p:restoredTop sz="94611"/>
  </p:normalViewPr>
  <p:slideViewPr>
    <p:cSldViewPr snapToGrid="0" snapToObjects="1">
      <p:cViewPr varScale="1">
        <p:scale>
          <a:sx n="91" d="100"/>
          <a:sy n="91" d="100"/>
        </p:scale>
        <p:origin x="-50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EAD25-509B-A240-9B40-C7FEB287EF61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B216FE0-9549-544F-BA4F-A8785E3154B1}">
      <dgm:prSet phldrT="[Texte]"/>
      <dgm:spPr/>
      <dgm:t>
        <a:bodyPr/>
        <a:lstStyle/>
        <a:p>
          <a:r>
            <a:rPr lang="fr-FR" b="1" dirty="0"/>
            <a:t>Registration</a:t>
          </a:r>
        </a:p>
      </dgm:t>
    </dgm:pt>
    <dgm:pt modelId="{ECAE304E-B043-AB4A-ADA5-D0822BF3B756}" type="parTrans" cxnId="{39B64CD0-B102-5E49-B46F-11271F98744E}">
      <dgm:prSet/>
      <dgm:spPr/>
      <dgm:t>
        <a:bodyPr/>
        <a:lstStyle/>
        <a:p>
          <a:endParaRPr lang="fr-FR"/>
        </a:p>
      </dgm:t>
    </dgm:pt>
    <dgm:pt modelId="{F3E92E9A-DB5C-9E40-A4A1-F3EAA528D1A4}" type="sibTrans" cxnId="{39B64CD0-B102-5E49-B46F-11271F98744E}">
      <dgm:prSet/>
      <dgm:spPr/>
      <dgm:t>
        <a:bodyPr/>
        <a:lstStyle/>
        <a:p>
          <a:endParaRPr lang="fr-FR"/>
        </a:p>
      </dgm:t>
    </dgm:pt>
    <dgm:pt modelId="{CA9AB5B1-6FBC-BC4B-B00E-C975A2F04534}">
      <dgm:prSet phldrT="[Texte]" custT="1"/>
      <dgm:spPr/>
      <dgm:t>
        <a:bodyPr/>
        <a:lstStyle/>
        <a:p>
          <a:pPr algn="l"/>
          <a:r>
            <a:rPr lang="x-none" sz="1800"/>
            <a:t>- </a:t>
          </a:r>
          <a:r>
            <a:rPr lang="fr-FR" sz="1800" dirty="0"/>
            <a:t>Online registration and activation of the participant </a:t>
          </a:r>
          <a:r>
            <a:rPr lang="fr-FR" sz="1800" dirty="0" err="1"/>
            <a:t>account</a:t>
          </a:r>
          <a:endParaRPr lang="x-none" sz="1800"/>
        </a:p>
        <a:p>
          <a:pPr algn="l"/>
          <a:r>
            <a:rPr lang="x-none" sz="1800"/>
            <a:t>- </a:t>
          </a:r>
          <a:r>
            <a:rPr lang="fr-FR" sz="1800" dirty="0" err="1"/>
            <a:t>Additional</a:t>
          </a:r>
          <a:r>
            <a:rPr lang="fr-FR" sz="1800" dirty="0"/>
            <a:t> information </a:t>
          </a:r>
          <a:r>
            <a:rPr lang="fr-FR" sz="1800" dirty="0" err="1"/>
            <a:t>required</a:t>
          </a:r>
          <a:endParaRPr lang="fr-FR" sz="1800" dirty="0"/>
        </a:p>
      </dgm:t>
    </dgm:pt>
    <dgm:pt modelId="{1302BD8A-CD40-0C47-9F6C-55EA330E448A}" type="parTrans" cxnId="{E0083E30-9AA7-C04E-93FA-E7A6536F63BA}">
      <dgm:prSet/>
      <dgm:spPr/>
      <dgm:t>
        <a:bodyPr/>
        <a:lstStyle/>
        <a:p>
          <a:endParaRPr lang="fr-FR"/>
        </a:p>
      </dgm:t>
    </dgm:pt>
    <dgm:pt modelId="{6B0AF980-3925-A44B-8038-FD52974AE8A4}" type="sibTrans" cxnId="{E0083E30-9AA7-C04E-93FA-E7A6536F63BA}">
      <dgm:prSet/>
      <dgm:spPr/>
      <dgm:t>
        <a:bodyPr/>
        <a:lstStyle/>
        <a:p>
          <a:endParaRPr lang="fr-FR"/>
        </a:p>
      </dgm:t>
    </dgm:pt>
    <dgm:pt modelId="{E553C58C-206B-9D4D-BD23-E00BAC3CBC39}">
      <dgm:prSet phldrT="[Texte]"/>
      <dgm:spPr/>
      <dgm:t>
        <a:bodyPr/>
        <a:lstStyle/>
        <a:p>
          <a:pPr rtl="0"/>
          <a:r>
            <a:rPr lang="fr-FR" b="1" dirty="0" err="1"/>
            <a:t>Idea</a:t>
          </a:r>
          <a:r>
            <a:rPr lang="fr-FR" b="1" dirty="0"/>
            <a:t> </a:t>
          </a:r>
          <a:r>
            <a:rPr lang="fr-FR" b="1" dirty="0" err="1"/>
            <a:t>Submission</a:t>
          </a:r>
          <a:r>
            <a:rPr lang="fr-FR" b="1" dirty="0"/>
            <a:t> and </a:t>
          </a:r>
          <a:r>
            <a:rPr lang="fr-FR" b="1" dirty="0" err="1"/>
            <a:t>pre-selection</a:t>
          </a:r>
          <a:endParaRPr lang="fr-FR" b="1" dirty="0"/>
        </a:p>
      </dgm:t>
    </dgm:pt>
    <dgm:pt modelId="{C555BB3F-4568-1047-8C90-08D57B355681}" type="parTrans" cxnId="{1CF9391E-9EE8-F641-83F4-84E0178B1FC6}">
      <dgm:prSet/>
      <dgm:spPr/>
      <dgm:t>
        <a:bodyPr/>
        <a:lstStyle/>
        <a:p>
          <a:endParaRPr lang="fr-FR"/>
        </a:p>
      </dgm:t>
    </dgm:pt>
    <dgm:pt modelId="{DE08D9E9-C477-7249-896C-1ED32A55604D}" type="sibTrans" cxnId="{1CF9391E-9EE8-F641-83F4-84E0178B1FC6}">
      <dgm:prSet/>
      <dgm:spPr/>
      <dgm:t>
        <a:bodyPr/>
        <a:lstStyle/>
        <a:p>
          <a:endParaRPr lang="fr-FR"/>
        </a:p>
      </dgm:t>
    </dgm:pt>
    <dgm:pt modelId="{AC16E49B-7403-4444-8E00-FB2D4CD0587F}">
      <dgm:prSet phldrT="[Texte]"/>
      <dgm:spPr/>
      <dgm:t>
        <a:bodyPr/>
        <a:lstStyle/>
        <a:p>
          <a:pPr rtl="0"/>
          <a:r>
            <a:rPr lang="fr-FR" b="1" dirty="0"/>
            <a:t>Final Evaluation</a:t>
          </a:r>
        </a:p>
      </dgm:t>
    </dgm:pt>
    <dgm:pt modelId="{F7F96CA9-E320-7644-8248-1A27F3C23C5D}" type="parTrans" cxnId="{0034C4C4-6F09-4744-B733-3E7B8B3E25DF}">
      <dgm:prSet/>
      <dgm:spPr/>
      <dgm:t>
        <a:bodyPr/>
        <a:lstStyle/>
        <a:p>
          <a:endParaRPr lang="fr-FR"/>
        </a:p>
      </dgm:t>
    </dgm:pt>
    <dgm:pt modelId="{25F676F9-D5DB-1449-B502-3D6CAA57EF4A}" type="sibTrans" cxnId="{0034C4C4-6F09-4744-B733-3E7B8B3E25DF}">
      <dgm:prSet/>
      <dgm:spPr/>
      <dgm:t>
        <a:bodyPr/>
        <a:lstStyle/>
        <a:p>
          <a:endParaRPr lang="fr-FR"/>
        </a:p>
      </dgm:t>
    </dgm:pt>
    <dgm:pt modelId="{B843F4A3-DA40-8641-A8E7-720D5954BB97}">
      <dgm:prSet phldrT="[Texte]" custT="1"/>
      <dgm:spPr/>
      <dgm:t>
        <a:bodyPr/>
        <a:lstStyle/>
        <a:p>
          <a:pPr algn="l" rtl="0"/>
          <a:r>
            <a:rPr lang="fr-FR" sz="1800" dirty="0"/>
            <a:t>- </a:t>
          </a:r>
          <a:r>
            <a:rPr lang="fr-FR" sz="1800" dirty="0" err="1"/>
            <a:t>Submission</a:t>
          </a:r>
          <a:r>
            <a:rPr lang="fr-FR" sz="1800" dirty="0"/>
            <a:t> of a short pitch </a:t>
          </a:r>
          <a:r>
            <a:rPr lang="fr-FR" sz="1800" dirty="0" err="1"/>
            <a:t>through</a:t>
          </a:r>
          <a:r>
            <a:rPr lang="fr-FR" sz="1800" dirty="0"/>
            <a:t> the </a:t>
          </a:r>
          <a:r>
            <a:rPr lang="fr-FR" sz="1800" dirty="0" err="1"/>
            <a:t>dashboard</a:t>
          </a:r>
          <a:r>
            <a:rPr lang="fr-FR" sz="1800" dirty="0"/>
            <a:t> « </a:t>
          </a:r>
          <a:r>
            <a:rPr lang="fr-FR" sz="1800" dirty="0" err="1"/>
            <a:t>My</a:t>
          </a:r>
          <a:r>
            <a:rPr lang="fr-FR" sz="1800" dirty="0"/>
            <a:t> </a:t>
          </a:r>
          <a:r>
            <a:rPr lang="fr-FR" sz="1800" dirty="0" err="1"/>
            <a:t>Idea</a:t>
          </a:r>
          <a:r>
            <a:rPr lang="fr-FR" sz="1800" dirty="0"/>
            <a:t>/Project »</a:t>
          </a:r>
        </a:p>
        <a:p>
          <a:pPr algn="l" rtl="0"/>
          <a:r>
            <a:rPr lang="x-none" sz="1800"/>
            <a:t>- </a:t>
          </a:r>
          <a:r>
            <a:rPr lang="fr-FR" sz="1800" dirty="0" err="1"/>
            <a:t>Pre-selection</a:t>
          </a:r>
          <a:r>
            <a:rPr lang="fr-FR" sz="1800" dirty="0"/>
            <a:t> phase </a:t>
          </a:r>
          <a:r>
            <a:rPr lang="x-none" sz="1800"/>
            <a:t>(</a:t>
          </a:r>
          <a:r>
            <a:rPr lang="fr-FR" sz="1800" dirty="0"/>
            <a:t>versus the </a:t>
          </a:r>
          <a:r>
            <a:rPr lang="fr-FR" sz="1800" dirty="0" err="1"/>
            <a:t>competition</a:t>
          </a:r>
          <a:r>
            <a:rPr lang="fr-FR" sz="1800" dirty="0"/>
            <a:t> </a:t>
          </a:r>
          <a:r>
            <a:rPr lang="fr-FR" sz="1800" dirty="0" err="1"/>
            <a:t>criteria</a:t>
          </a:r>
          <a:r>
            <a:rPr lang="x-none" sz="1800"/>
            <a:t>)</a:t>
          </a:r>
          <a:endParaRPr lang="x-none" sz="1800" dirty="0"/>
        </a:p>
        <a:p>
          <a:pPr algn="l"/>
          <a:r>
            <a:rPr lang="x-none" sz="1800"/>
            <a:t>- </a:t>
          </a:r>
          <a:r>
            <a:rPr lang="fr-FR" sz="1800" dirty="0"/>
            <a:t>If </a:t>
          </a:r>
          <a:r>
            <a:rPr lang="fr-FR" sz="1800" dirty="0" err="1"/>
            <a:t>accepted</a:t>
          </a:r>
          <a:r>
            <a:rPr lang="fr-FR" sz="1800" dirty="0"/>
            <a:t>, </a:t>
          </a:r>
          <a:r>
            <a:rPr lang="fr-FR" sz="1800" dirty="0" err="1"/>
            <a:t>two</a:t>
          </a:r>
          <a:r>
            <a:rPr lang="fr-FR" sz="1800" dirty="0"/>
            <a:t> </a:t>
          </a:r>
          <a:r>
            <a:rPr lang="fr-FR" sz="1800" dirty="0" err="1"/>
            <a:t>months</a:t>
          </a:r>
          <a:r>
            <a:rPr lang="fr-FR" sz="1800" dirty="0"/>
            <a:t> for </a:t>
          </a:r>
          <a:r>
            <a:rPr lang="fr-FR" sz="1800" dirty="0" err="1"/>
            <a:t>further</a:t>
          </a:r>
          <a:r>
            <a:rPr lang="fr-FR" sz="1800" dirty="0"/>
            <a:t> </a:t>
          </a:r>
          <a:r>
            <a:rPr lang="fr-FR" sz="1800" dirty="0" err="1"/>
            <a:t>developing</a:t>
          </a:r>
          <a:r>
            <a:rPr lang="fr-FR" sz="1800" dirty="0"/>
            <a:t> the </a:t>
          </a:r>
          <a:r>
            <a:rPr lang="fr-FR" sz="1800" dirty="0" err="1"/>
            <a:t>idea</a:t>
          </a:r>
          <a:endParaRPr lang="x-none" sz="1800" dirty="0"/>
        </a:p>
        <a:p>
          <a:pPr algn="l"/>
          <a:r>
            <a:rPr lang="x-none" sz="1800"/>
            <a:t>- Vot</a:t>
          </a:r>
          <a:r>
            <a:rPr lang="fr-FR" sz="1800" dirty="0" err="1"/>
            <a:t>ing</a:t>
          </a:r>
          <a:r>
            <a:rPr lang="fr-FR" sz="1800" dirty="0"/>
            <a:t> phase</a:t>
          </a:r>
        </a:p>
      </dgm:t>
    </dgm:pt>
    <dgm:pt modelId="{0736FE1D-4018-C047-9DE8-08B2BA10B8EA}" type="parTrans" cxnId="{A9C82A4D-0587-EA41-BC2D-F655663A33CD}">
      <dgm:prSet/>
      <dgm:spPr/>
      <dgm:t>
        <a:bodyPr/>
        <a:lstStyle/>
        <a:p>
          <a:endParaRPr lang="fr-FR"/>
        </a:p>
      </dgm:t>
    </dgm:pt>
    <dgm:pt modelId="{EF75235A-F0A2-744D-A347-ABD1BB970D24}" type="sibTrans" cxnId="{A9C82A4D-0587-EA41-BC2D-F655663A33CD}">
      <dgm:prSet/>
      <dgm:spPr/>
      <dgm:t>
        <a:bodyPr/>
        <a:lstStyle/>
        <a:p>
          <a:endParaRPr lang="fr-FR"/>
        </a:p>
      </dgm:t>
    </dgm:pt>
    <dgm:pt modelId="{169DD24D-22F3-974D-A04E-595694496E40}">
      <dgm:prSet phldrT="[Texte]" custT="1"/>
      <dgm:spPr/>
      <dgm:t>
        <a:bodyPr/>
        <a:lstStyle/>
        <a:p>
          <a:pPr algn="l" rtl="0"/>
          <a:r>
            <a:rPr lang="fr-FR" sz="1800" dirty="0"/>
            <a:t>- The top 10 </a:t>
          </a:r>
          <a:r>
            <a:rPr lang="fr-FR" sz="1800" dirty="0" err="1"/>
            <a:t>ideas</a:t>
          </a:r>
          <a:r>
            <a:rPr lang="fr-FR" sz="1800" dirty="0"/>
            <a:t> </a:t>
          </a:r>
          <a:r>
            <a:rPr lang="fr-FR" sz="1800" dirty="0" err="1"/>
            <a:t>with</a:t>
          </a:r>
          <a:r>
            <a:rPr lang="fr-FR" sz="1800" dirty="0"/>
            <a:t> the </a:t>
          </a:r>
          <a:r>
            <a:rPr lang="fr-FR" sz="1800" dirty="0" err="1"/>
            <a:t>most</a:t>
          </a:r>
          <a:r>
            <a:rPr lang="fr-FR" sz="1800" dirty="0"/>
            <a:t> votes </a:t>
          </a:r>
          <a:r>
            <a:rPr lang="fr-FR" sz="1800" dirty="0" err="1"/>
            <a:t>will</a:t>
          </a:r>
          <a:r>
            <a:rPr lang="fr-FR" sz="1800" dirty="0"/>
            <a:t> </a:t>
          </a:r>
          <a:r>
            <a:rPr lang="fr-FR" sz="1800" dirty="0" err="1"/>
            <a:t>advance</a:t>
          </a:r>
          <a:r>
            <a:rPr lang="fr-FR" sz="1800" dirty="0"/>
            <a:t> to the finals</a:t>
          </a:r>
        </a:p>
        <a:p>
          <a:pPr algn="l" rtl="0"/>
          <a:r>
            <a:rPr lang="fr-FR" sz="1800" dirty="0"/>
            <a:t> - </a:t>
          </a:r>
          <a:r>
            <a:rPr lang="fr-FR" sz="1800" dirty="0" err="1"/>
            <a:t>Ideas</a:t>
          </a:r>
          <a:r>
            <a:rPr lang="fr-FR" sz="1800" dirty="0"/>
            <a:t> </a:t>
          </a:r>
          <a:r>
            <a:rPr lang="fr-FR" sz="1800" dirty="0" err="1"/>
            <a:t>evaluated</a:t>
          </a:r>
          <a:r>
            <a:rPr lang="fr-FR" sz="1800" dirty="0"/>
            <a:t> by the </a:t>
          </a:r>
          <a:r>
            <a:rPr lang="fr-FR" sz="1800" dirty="0" err="1"/>
            <a:t>Stiftung</a:t>
          </a:r>
          <a:r>
            <a:rPr lang="fr-FR" sz="1800" dirty="0"/>
            <a:t> </a:t>
          </a:r>
          <a:r>
            <a:rPr lang="fr-FR" sz="1800" dirty="0" err="1"/>
            <a:t>Entrepreneurship</a:t>
          </a:r>
          <a:r>
            <a:rPr lang="fr-FR" sz="1800" dirty="0"/>
            <a:t> expert jury</a:t>
          </a:r>
        </a:p>
      </dgm:t>
    </dgm:pt>
    <dgm:pt modelId="{74ABD611-950A-9B48-895A-3062242E3381}" type="parTrans" cxnId="{77000A24-AAF6-404A-89CF-3581437B48E6}">
      <dgm:prSet/>
      <dgm:spPr/>
      <dgm:t>
        <a:bodyPr/>
        <a:lstStyle/>
        <a:p>
          <a:endParaRPr lang="fr-FR"/>
        </a:p>
      </dgm:t>
    </dgm:pt>
    <dgm:pt modelId="{FB25F56C-F06A-9F41-BD07-02FC2EBDFFB9}" type="sibTrans" cxnId="{77000A24-AAF6-404A-89CF-3581437B48E6}">
      <dgm:prSet/>
      <dgm:spPr/>
      <dgm:t>
        <a:bodyPr/>
        <a:lstStyle/>
        <a:p>
          <a:endParaRPr lang="fr-FR"/>
        </a:p>
      </dgm:t>
    </dgm:pt>
    <dgm:pt modelId="{C9BDCDA4-FEF1-3141-874A-D16EFF48BED5}" type="pres">
      <dgm:prSet presAssocID="{CA4EAD25-509B-A240-9B40-C7FEB287EF6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7FC9EA6-EDF6-4440-9289-64AF50F5570A}" type="pres">
      <dgm:prSet presAssocID="{3B216FE0-9549-544F-BA4F-A8785E3154B1}" presName="horFlow" presStyleCnt="0"/>
      <dgm:spPr/>
    </dgm:pt>
    <dgm:pt modelId="{40BE1504-B759-1744-B152-D47C0C210909}" type="pres">
      <dgm:prSet presAssocID="{3B216FE0-9549-544F-BA4F-A8785E3154B1}" presName="bigChev" presStyleLbl="node1" presStyleIdx="0" presStyleCnt="3"/>
      <dgm:spPr/>
      <dgm:t>
        <a:bodyPr/>
        <a:lstStyle/>
        <a:p>
          <a:endParaRPr lang="fr-FR"/>
        </a:p>
      </dgm:t>
    </dgm:pt>
    <dgm:pt modelId="{EB2C5E55-4B87-4445-B337-4CBE5D370FAC}" type="pres">
      <dgm:prSet presAssocID="{1302BD8A-CD40-0C47-9F6C-55EA330E448A}" presName="parTrans" presStyleCnt="0"/>
      <dgm:spPr/>
    </dgm:pt>
    <dgm:pt modelId="{FD9F1302-C88D-FD45-B9D8-F86A980A6BC3}" type="pres">
      <dgm:prSet presAssocID="{CA9AB5B1-6FBC-BC4B-B00E-C975A2F04534}" presName="node" presStyleLbl="alignAccFollowNode1" presStyleIdx="0" presStyleCnt="3" custScaleX="2475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0619A8-B460-1145-B0F5-09DFF94C9C60}" type="pres">
      <dgm:prSet presAssocID="{3B216FE0-9549-544F-BA4F-A8785E3154B1}" presName="vSp" presStyleCnt="0"/>
      <dgm:spPr/>
    </dgm:pt>
    <dgm:pt modelId="{B84A186B-9B7E-CF46-A461-957487B70FEE}" type="pres">
      <dgm:prSet presAssocID="{E553C58C-206B-9D4D-BD23-E00BAC3CBC39}" presName="horFlow" presStyleCnt="0"/>
      <dgm:spPr/>
    </dgm:pt>
    <dgm:pt modelId="{261F33DB-1C7D-0849-A89B-D616E8A9586A}" type="pres">
      <dgm:prSet presAssocID="{E553C58C-206B-9D4D-BD23-E00BAC3CBC39}" presName="bigChev" presStyleLbl="node1" presStyleIdx="1" presStyleCnt="3"/>
      <dgm:spPr/>
      <dgm:t>
        <a:bodyPr/>
        <a:lstStyle/>
        <a:p>
          <a:endParaRPr lang="fr-FR"/>
        </a:p>
      </dgm:t>
    </dgm:pt>
    <dgm:pt modelId="{99F94E8F-B588-E84E-A62A-88AEE5874DAB}" type="pres">
      <dgm:prSet presAssocID="{0736FE1D-4018-C047-9DE8-08B2BA10B8EA}" presName="parTrans" presStyleCnt="0"/>
      <dgm:spPr/>
    </dgm:pt>
    <dgm:pt modelId="{97761B33-C6B3-994F-B9FC-E4AC73376A1A}" type="pres">
      <dgm:prSet presAssocID="{B843F4A3-DA40-8641-A8E7-720D5954BB97}" presName="node" presStyleLbl="alignAccFollowNode1" presStyleIdx="1" presStyleCnt="3" custScaleX="247504" custScaleY="1143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515DE1-CC4E-DE42-AD0F-ECED84EAD77E}" type="pres">
      <dgm:prSet presAssocID="{E553C58C-206B-9D4D-BD23-E00BAC3CBC39}" presName="vSp" presStyleCnt="0"/>
      <dgm:spPr/>
    </dgm:pt>
    <dgm:pt modelId="{448B7692-8A4F-F949-917A-154D2C28A969}" type="pres">
      <dgm:prSet presAssocID="{AC16E49B-7403-4444-8E00-FB2D4CD0587F}" presName="horFlow" presStyleCnt="0"/>
      <dgm:spPr/>
    </dgm:pt>
    <dgm:pt modelId="{DBD4394F-2771-304F-A7CE-CB56B73FE9DC}" type="pres">
      <dgm:prSet presAssocID="{AC16E49B-7403-4444-8E00-FB2D4CD0587F}" presName="bigChev" presStyleLbl="node1" presStyleIdx="2" presStyleCnt="3"/>
      <dgm:spPr/>
      <dgm:t>
        <a:bodyPr/>
        <a:lstStyle/>
        <a:p>
          <a:endParaRPr lang="fr-FR"/>
        </a:p>
      </dgm:t>
    </dgm:pt>
    <dgm:pt modelId="{C686DF2A-0827-EB4B-ADBA-9E3D95F76EF3}" type="pres">
      <dgm:prSet presAssocID="{74ABD611-950A-9B48-895A-3062242E3381}" presName="parTrans" presStyleCnt="0"/>
      <dgm:spPr/>
    </dgm:pt>
    <dgm:pt modelId="{3B58DC0B-2DCC-644F-A51F-317A8B0C4DB4}" type="pres">
      <dgm:prSet presAssocID="{169DD24D-22F3-974D-A04E-595694496E40}" presName="node" presStyleLbl="alignAccFollowNode1" presStyleIdx="2" presStyleCnt="3" custScaleX="2475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CF9391E-9EE8-F641-83F4-84E0178B1FC6}" srcId="{CA4EAD25-509B-A240-9B40-C7FEB287EF61}" destId="{E553C58C-206B-9D4D-BD23-E00BAC3CBC39}" srcOrd="1" destOrd="0" parTransId="{C555BB3F-4568-1047-8C90-08D57B355681}" sibTransId="{DE08D9E9-C477-7249-896C-1ED32A55604D}"/>
    <dgm:cxn modelId="{39B64CD0-B102-5E49-B46F-11271F98744E}" srcId="{CA4EAD25-509B-A240-9B40-C7FEB287EF61}" destId="{3B216FE0-9549-544F-BA4F-A8785E3154B1}" srcOrd="0" destOrd="0" parTransId="{ECAE304E-B043-AB4A-ADA5-D0822BF3B756}" sibTransId="{F3E92E9A-DB5C-9E40-A4A1-F3EAA528D1A4}"/>
    <dgm:cxn modelId="{EA3C9E07-C9A4-450A-B245-6772B00A0CE9}" type="presOf" srcId="{AC16E49B-7403-4444-8E00-FB2D4CD0587F}" destId="{DBD4394F-2771-304F-A7CE-CB56B73FE9DC}" srcOrd="0" destOrd="0" presId="urn:microsoft.com/office/officeart/2005/8/layout/lProcess3"/>
    <dgm:cxn modelId="{27EAFE99-AB5B-4B6F-924F-50242F8385EB}" type="presOf" srcId="{CA9AB5B1-6FBC-BC4B-B00E-C975A2F04534}" destId="{FD9F1302-C88D-FD45-B9D8-F86A980A6BC3}" srcOrd="0" destOrd="0" presId="urn:microsoft.com/office/officeart/2005/8/layout/lProcess3"/>
    <dgm:cxn modelId="{E01316FA-55CD-45BF-B066-1FB93FAEB9DB}" type="presOf" srcId="{B843F4A3-DA40-8641-A8E7-720D5954BB97}" destId="{97761B33-C6B3-994F-B9FC-E4AC73376A1A}" srcOrd="0" destOrd="0" presId="urn:microsoft.com/office/officeart/2005/8/layout/lProcess3"/>
    <dgm:cxn modelId="{E0083E30-9AA7-C04E-93FA-E7A6536F63BA}" srcId="{3B216FE0-9549-544F-BA4F-A8785E3154B1}" destId="{CA9AB5B1-6FBC-BC4B-B00E-C975A2F04534}" srcOrd="0" destOrd="0" parTransId="{1302BD8A-CD40-0C47-9F6C-55EA330E448A}" sibTransId="{6B0AF980-3925-A44B-8038-FD52974AE8A4}"/>
    <dgm:cxn modelId="{EA245664-AC61-4922-9876-06CA3448531E}" type="presOf" srcId="{3B216FE0-9549-544F-BA4F-A8785E3154B1}" destId="{40BE1504-B759-1744-B152-D47C0C210909}" srcOrd="0" destOrd="0" presId="urn:microsoft.com/office/officeart/2005/8/layout/lProcess3"/>
    <dgm:cxn modelId="{E464FDF5-4F98-4523-BDA9-0333CBAA4F2C}" type="presOf" srcId="{169DD24D-22F3-974D-A04E-595694496E40}" destId="{3B58DC0B-2DCC-644F-A51F-317A8B0C4DB4}" srcOrd="0" destOrd="0" presId="urn:microsoft.com/office/officeart/2005/8/layout/lProcess3"/>
    <dgm:cxn modelId="{0034C4C4-6F09-4744-B733-3E7B8B3E25DF}" srcId="{CA4EAD25-509B-A240-9B40-C7FEB287EF61}" destId="{AC16E49B-7403-4444-8E00-FB2D4CD0587F}" srcOrd="2" destOrd="0" parTransId="{F7F96CA9-E320-7644-8248-1A27F3C23C5D}" sibTransId="{25F676F9-D5DB-1449-B502-3D6CAA57EF4A}"/>
    <dgm:cxn modelId="{A9C82A4D-0587-EA41-BC2D-F655663A33CD}" srcId="{E553C58C-206B-9D4D-BD23-E00BAC3CBC39}" destId="{B843F4A3-DA40-8641-A8E7-720D5954BB97}" srcOrd="0" destOrd="0" parTransId="{0736FE1D-4018-C047-9DE8-08B2BA10B8EA}" sibTransId="{EF75235A-F0A2-744D-A347-ABD1BB970D24}"/>
    <dgm:cxn modelId="{77000A24-AAF6-404A-89CF-3581437B48E6}" srcId="{AC16E49B-7403-4444-8E00-FB2D4CD0587F}" destId="{169DD24D-22F3-974D-A04E-595694496E40}" srcOrd="0" destOrd="0" parTransId="{74ABD611-950A-9B48-895A-3062242E3381}" sibTransId="{FB25F56C-F06A-9F41-BD07-02FC2EBDFFB9}"/>
    <dgm:cxn modelId="{CBDB65F2-41BB-4C98-83F7-0A6DBBE8D41C}" type="presOf" srcId="{CA4EAD25-509B-A240-9B40-C7FEB287EF61}" destId="{C9BDCDA4-FEF1-3141-874A-D16EFF48BED5}" srcOrd="0" destOrd="0" presId="urn:microsoft.com/office/officeart/2005/8/layout/lProcess3"/>
    <dgm:cxn modelId="{25B8F1E7-7EF6-49F3-8A43-E313F064B2A8}" type="presOf" srcId="{E553C58C-206B-9D4D-BD23-E00BAC3CBC39}" destId="{261F33DB-1C7D-0849-A89B-D616E8A9586A}" srcOrd="0" destOrd="0" presId="urn:microsoft.com/office/officeart/2005/8/layout/lProcess3"/>
    <dgm:cxn modelId="{39209568-1489-4119-B4C3-A615561BF882}" type="presParOf" srcId="{C9BDCDA4-FEF1-3141-874A-D16EFF48BED5}" destId="{57FC9EA6-EDF6-4440-9289-64AF50F5570A}" srcOrd="0" destOrd="0" presId="urn:microsoft.com/office/officeart/2005/8/layout/lProcess3"/>
    <dgm:cxn modelId="{AF2734FE-EED0-4F77-B44D-E40B7740B024}" type="presParOf" srcId="{57FC9EA6-EDF6-4440-9289-64AF50F5570A}" destId="{40BE1504-B759-1744-B152-D47C0C210909}" srcOrd="0" destOrd="0" presId="urn:microsoft.com/office/officeart/2005/8/layout/lProcess3"/>
    <dgm:cxn modelId="{9B217980-7739-4D39-A77C-F61F712E62EC}" type="presParOf" srcId="{57FC9EA6-EDF6-4440-9289-64AF50F5570A}" destId="{EB2C5E55-4B87-4445-B337-4CBE5D370FAC}" srcOrd="1" destOrd="0" presId="urn:microsoft.com/office/officeart/2005/8/layout/lProcess3"/>
    <dgm:cxn modelId="{7037C622-2A79-4E7F-83C7-C87C60DF9C87}" type="presParOf" srcId="{57FC9EA6-EDF6-4440-9289-64AF50F5570A}" destId="{FD9F1302-C88D-FD45-B9D8-F86A980A6BC3}" srcOrd="2" destOrd="0" presId="urn:microsoft.com/office/officeart/2005/8/layout/lProcess3"/>
    <dgm:cxn modelId="{9319B712-B841-4DA0-B771-AEED323FF1C0}" type="presParOf" srcId="{C9BDCDA4-FEF1-3141-874A-D16EFF48BED5}" destId="{0E0619A8-B460-1145-B0F5-09DFF94C9C60}" srcOrd="1" destOrd="0" presId="urn:microsoft.com/office/officeart/2005/8/layout/lProcess3"/>
    <dgm:cxn modelId="{4A9BA871-CF97-4F50-83B6-E8B503AADD80}" type="presParOf" srcId="{C9BDCDA4-FEF1-3141-874A-D16EFF48BED5}" destId="{B84A186B-9B7E-CF46-A461-957487B70FEE}" srcOrd="2" destOrd="0" presId="urn:microsoft.com/office/officeart/2005/8/layout/lProcess3"/>
    <dgm:cxn modelId="{A02FA324-63A9-401F-8C61-9652D3455739}" type="presParOf" srcId="{B84A186B-9B7E-CF46-A461-957487B70FEE}" destId="{261F33DB-1C7D-0849-A89B-D616E8A9586A}" srcOrd="0" destOrd="0" presId="urn:microsoft.com/office/officeart/2005/8/layout/lProcess3"/>
    <dgm:cxn modelId="{CF7D1116-A6A0-4CFA-B6C7-71920CACC98E}" type="presParOf" srcId="{B84A186B-9B7E-CF46-A461-957487B70FEE}" destId="{99F94E8F-B588-E84E-A62A-88AEE5874DAB}" srcOrd="1" destOrd="0" presId="urn:microsoft.com/office/officeart/2005/8/layout/lProcess3"/>
    <dgm:cxn modelId="{E51C7D0A-1C6B-4E02-AAFA-F413056879D3}" type="presParOf" srcId="{B84A186B-9B7E-CF46-A461-957487B70FEE}" destId="{97761B33-C6B3-994F-B9FC-E4AC73376A1A}" srcOrd="2" destOrd="0" presId="urn:microsoft.com/office/officeart/2005/8/layout/lProcess3"/>
    <dgm:cxn modelId="{7F38D530-474B-41DE-A811-06814A13E5A7}" type="presParOf" srcId="{C9BDCDA4-FEF1-3141-874A-D16EFF48BED5}" destId="{35515DE1-CC4E-DE42-AD0F-ECED84EAD77E}" srcOrd="3" destOrd="0" presId="urn:microsoft.com/office/officeart/2005/8/layout/lProcess3"/>
    <dgm:cxn modelId="{5334163C-F33E-4D0A-B6FF-820A60A9177D}" type="presParOf" srcId="{C9BDCDA4-FEF1-3141-874A-D16EFF48BED5}" destId="{448B7692-8A4F-F949-917A-154D2C28A969}" srcOrd="4" destOrd="0" presId="urn:microsoft.com/office/officeart/2005/8/layout/lProcess3"/>
    <dgm:cxn modelId="{63DB08DF-A1F1-488F-98E0-929CCB91FC11}" type="presParOf" srcId="{448B7692-8A4F-F949-917A-154D2C28A969}" destId="{DBD4394F-2771-304F-A7CE-CB56B73FE9DC}" srcOrd="0" destOrd="0" presId="urn:microsoft.com/office/officeart/2005/8/layout/lProcess3"/>
    <dgm:cxn modelId="{0E620997-5128-4A7E-95A1-B9C243BE273F}" type="presParOf" srcId="{448B7692-8A4F-F949-917A-154D2C28A969}" destId="{C686DF2A-0827-EB4B-ADBA-9E3D95F76EF3}" srcOrd="1" destOrd="0" presId="urn:microsoft.com/office/officeart/2005/8/layout/lProcess3"/>
    <dgm:cxn modelId="{9E2F34D0-0020-483F-BCAD-8648C8452A52}" type="presParOf" srcId="{448B7692-8A4F-F949-917A-154D2C28A969}" destId="{3B58DC0B-2DCC-644F-A51F-317A8B0C4DB4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55DBE-63E8-0948-86D9-437E23CBAFEE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3D22A307-3ADD-1944-96A6-BEC5B4945FA6}">
      <dgm:prSet phldrT="[Texte]" custT="1"/>
      <dgm:spPr/>
      <dgm:t>
        <a:bodyPr/>
        <a:lstStyle/>
        <a:p>
          <a:pPr rtl="0"/>
          <a:r>
            <a:rPr lang="fr-FR" sz="1400" b="1" dirty="0"/>
            <a:t>Start of the CEC and the registration </a:t>
          </a:r>
          <a:r>
            <a:rPr lang="fr-FR" sz="1400" b="1" dirty="0" err="1"/>
            <a:t>process</a:t>
          </a:r>
          <a:r>
            <a:rPr lang="fr-FR" sz="1400" b="1" dirty="0"/>
            <a:t>:</a:t>
          </a:r>
        </a:p>
        <a:p>
          <a:pPr rtl="0"/>
          <a:r>
            <a:rPr lang="fr-FR" sz="1400" b="1" dirty="0"/>
            <a:t>May 12, 2025</a:t>
          </a:r>
        </a:p>
      </dgm:t>
    </dgm:pt>
    <dgm:pt modelId="{11C75603-056B-7141-8574-8E5114EDEDC5}" type="parTrans" cxnId="{A9241852-192C-D448-B302-4598E21547FB}">
      <dgm:prSet/>
      <dgm:spPr/>
      <dgm:t>
        <a:bodyPr/>
        <a:lstStyle/>
        <a:p>
          <a:endParaRPr lang="fr-FR" sz="1100"/>
        </a:p>
      </dgm:t>
    </dgm:pt>
    <dgm:pt modelId="{4E89863F-AA53-1E45-B80A-D92C2CAA2C19}" type="sibTrans" cxnId="{A9241852-192C-D448-B302-4598E21547FB}">
      <dgm:prSet/>
      <dgm:spPr/>
      <dgm:t>
        <a:bodyPr/>
        <a:lstStyle/>
        <a:p>
          <a:endParaRPr lang="fr-FR" sz="1100"/>
        </a:p>
      </dgm:t>
    </dgm:pt>
    <dgm:pt modelId="{AEA35C9D-A9AF-164C-B6D8-310DA8A41771}">
      <dgm:prSet phldrT="[Texte]" custT="1"/>
      <dgm:spPr/>
      <dgm:t>
        <a:bodyPr/>
        <a:lstStyle/>
        <a:p>
          <a:r>
            <a:rPr lang="fr-FR" sz="1400" b="1" dirty="0" err="1"/>
            <a:t>Idea</a:t>
          </a:r>
          <a:r>
            <a:rPr lang="fr-FR" sz="1400" b="1" dirty="0"/>
            <a:t>  </a:t>
          </a:r>
          <a:r>
            <a:rPr lang="fr-FR" sz="1400" b="1" dirty="0" err="1"/>
            <a:t>Submission</a:t>
          </a:r>
          <a:r>
            <a:rPr lang="fr-FR" sz="1400" b="1" dirty="0"/>
            <a:t> and </a:t>
          </a:r>
          <a:r>
            <a:rPr lang="fr-FR" sz="1400" b="1" dirty="0" err="1"/>
            <a:t>pre-selection</a:t>
          </a:r>
          <a:r>
            <a:rPr lang="fr-FR" sz="1400" b="1" dirty="0"/>
            <a:t>:</a:t>
          </a:r>
        </a:p>
        <a:p>
          <a:r>
            <a:rPr lang="fr-FR" sz="1400" b="1" dirty="0"/>
            <a:t>May 12 – July 10, 2025 </a:t>
          </a:r>
        </a:p>
      </dgm:t>
    </dgm:pt>
    <dgm:pt modelId="{0F74608B-E5A1-0B43-BE27-F0BC050E62F4}" type="parTrans" cxnId="{C84911E3-268A-DC41-91B2-32470EFDBCF7}">
      <dgm:prSet/>
      <dgm:spPr/>
      <dgm:t>
        <a:bodyPr/>
        <a:lstStyle/>
        <a:p>
          <a:endParaRPr lang="fr-FR" sz="1100"/>
        </a:p>
      </dgm:t>
    </dgm:pt>
    <dgm:pt modelId="{0A166F0F-FD28-2B47-A89B-9E9D567C8B80}" type="sibTrans" cxnId="{C84911E3-268A-DC41-91B2-32470EFDBCF7}">
      <dgm:prSet/>
      <dgm:spPr/>
      <dgm:t>
        <a:bodyPr/>
        <a:lstStyle/>
        <a:p>
          <a:endParaRPr lang="fr-FR" sz="1100"/>
        </a:p>
      </dgm:t>
    </dgm:pt>
    <dgm:pt modelId="{AA2B6E04-EBF2-3946-9E92-69125AF14AB6}">
      <dgm:prSet phldrT="[Texte]" custT="1"/>
      <dgm:spPr/>
      <dgm:t>
        <a:bodyPr/>
        <a:lstStyle/>
        <a:p>
          <a:pPr rtl="0"/>
          <a:r>
            <a:rPr lang="fr-FR" sz="1400" b="1" dirty="0"/>
            <a:t>Vote phase :</a:t>
          </a:r>
        </a:p>
        <a:p>
          <a:pPr rtl="0"/>
          <a:r>
            <a:rPr lang="fr-FR" sz="1400" b="1" dirty="0"/>
            <a:t>July 11 – August 12, 2025</a:t>
          </a:r>
        </a:p>
      </dgm:t>
    </dgm:pt>
    <dgm:pt modelId="{36C34C8A-E250-E149-9132-38E9110A21ED}" type="parTrans" cxnId="{6B058E3C-C56C-1C4E-A9FF-A5DC6C6DAC1B}">
      <dgm:prSet/>
      <dgm:spPr/>
      <dgm:t>
        <a:bodyPr/>
        <a:lstStyle/>
        <a:p>
          <a:endParaRPr lang="fr-FR" sz="1100"/>
        </a:p>
      </dgm:t>
    </dgm:pt>
    <dgm:pt modelId="{8057E90A-9D4B-7146-8C99-AAE5BBE03F4A}" type="sibTrans" cxnId="{6B058E3C-C56C-1C4E-A9FF-A5DC6C6DAC1B}">
      <dgm:prSet/>
      <dgm:spPr/>
      <dgm:t>
        <a:bodyPr/>
        <a:lstStyle/>
        <a:p>
          <a:endParaRPr lang="fr-FR" sz="1100"/>
        </a:p>
      </dgm:t>
    </dgm:pt>
    <dgm:pt modelId="{46F83BCA-D695-454F-BC14-98C9CD7F63B6}">
      <dgm:prSet custT="1"/>
      <dgm:spPr/>
      <dgm:t>
        <a:bodyPr/>
        <a:lstStyle/>
        <a:p>
          <a:pPr rtl="0"/>
          <a:r>
            <a:rPr lang="fr-FR" sz="1400" b="1" dirty="0"/>
            <a:t>Final </a:t>
          </a:r>
          <a:r>
            <a:rPr lang="fr-FR" sz="1400" b="1" dirty="0" err="1"/>
            <a:t>evaluation</a:t>
          </a:r>
          <a:r>
            <a:rPr lang="fr-FR" sz="1400" b="1" dirty="0"/>
            <a:t>:</a:t>
          </a:r>
        </a:p>
        <a:p>
          <a:pPr rtl="0"/>
          <a:r>
            <a:rPr lang="fr-FR" sz="1400" b="1" dirty="0"/>
            <a:t>August 2025</a:t>
          </a:r>
        </a:p>
      </dgm:t>
    </dgm:pt>
    <dgm:pt modelId="{05AEBCD7-4AA9-9A40-843C-C4D581F986A4}" type="parTrans" cxnId="{0FBEC3E7-8C3C-5643-9650-0B2F00C2A1EA}">
      <dgm:prSet/>
      <dgm:spPr/>
      <dgm:t>
        <a:bodyPr/>
        <a:lstStyle/>
        <a:p>
          <a:endParaRPr lang="fr-FR" sz="1100"/>
        </a:p>
      </dgm:t>
    </dgm:pt>
    <dgm:pt modelId="{F497CA9B-EB2D-194C-9C2E-4D6E18744128}" type="sibTrans" cxnId="{0FBEC3E7-8C3C-5643-9650-0B2F00C2A1EA}">
      <dgm:prSet/>
      <dgm:spPr/>
      <dgm:t>
        <a:bodyPr/>
        <a:lstStyle/>
        <a:p>
          <a:endParaRPr lang="fr-FR" sz="1100"/>
        </a:p>
      </dgm:t>
    </dgm:pt>
    <dgm:pt modelId="{C17801AE-D48C-D74E-AC25-45D08E67F94F}" type="pres">
      <dgm:prSet presAssocID="{47355DBE-63E8-0948-86D9-437E23CBAFEE}" presName="CompostProcess" presStyleCnt="0">
        <dgm:presLayoutVars>
          <dgm:dir/>
          <dgm:resizeHandles val="exact"/>
        </dgm:presLayoutVars>
      </dgm:prSet>
      <dgm:spPr/>
    </dgm:pt>
    <dgm:pt modelId="{71C88A06-398F-2A42-903B-C0E1A4ECE551}" type="pres">
      <dgm:prSet presAssocID="{47355DBE-63E8-0948-86D9-437E23CBAFEE}" presName="arrow" presStyleLbl="bgShp" presStyleIdx="0" presStyleCnt="1"/>
      <dgm:spPr/>
    </dgm:pt>
    <dgm:pt modelId="{F43716B0-8506-9B4E-B4C5-FC8FE6A0E407}" type="pres">
      <dgm:prSet presAssocID="{47355DBE-63E8-0948-86D9-437E23CBAFEE}" presName="linearProcess" presStyleCnt="0"/>
      <dgm:spPr/>
    </dgm:pt>
    <dgm:pt modelId="{26DD1880-BFD1-914A-9EB8-9455A21207C4}" type="pres">
      <dgm:prSet presAssocID="{3D22A307-3ADD-1944-96A6-BEC5B4945FA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361908-FA16-1947-92CB-B92070DEBB50}" type="pres">
      <dgm:prSet presAssocID="{4E89863F-AA53-1E45-B80A-D92C2CAA2C19}" presName="sibTrans" presStyleCnt="0"/>
      <dgm:spPr/>
    </dgm:pt>
    <dgm:pt modelId="{3BF9D8C5-82AA-7A49-9FCC-1DE4B82C7BDC}" type="pres">
      <dgm:prSet presAssocID="{AEA35C9D-A9AF-164C-B6D8-310DA8A4177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38B6F5-5028-D347-BC2D-4EC431F8FD52}" type="pres">
      <dgm:prSet presAssocID="{0A166F0F-FD28-2B47-A89B-9E9D567C8B80}" presName="sibTrans" presStyleCnt="0"/>
      <dgm:spPr/>
    </dgm:pt>
    <dgm:pt modelId="{D2E1ED77-14E1-8D49-B115-7E50BF81680E}" type="pres">
      <dgm:prSet presAssocID="{AA2B6E04-EBF2-3946-9E92-69125AF14AB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81DC63-D2AC-9847-857D-2EF76C569610}" type="pres">
      <dgm:prSet presAssocID="{8057E90A-9D4B-7146-8C99-AAE5BBE03F4A}" presName="sibTrans" presStyleCnt="0"/>
      <dgm:spPr/>
    </dgm:pt>
    <dgm:pt modelId="{1BCDB473-14A4-3949-8A81-F727236B7F31}" type="pres">
      <dgm:prSet presAssocID="{46F83BCA-D695-454F-BC14-98C9CD7F63B6}" presName="textNode" presStyleLbl="node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241852-192C-D448-B302-4598E21547FB}" srcId="{47355DBE-63E8-0948-86D9-437E23CBAFEE}" destId="{3D22A307-3ADD-1944-96A6-BEC5B4945FA6}" srcOrd="0" destOrd="0" parTransId="{11C75603-056B-7141-8574-8E5114EDEDC5}" sibTransId="{4E89863F-AA53-1E45-B80A-D92C2CAA2C19}"/>
    <dgm:cxn modelId="{D0FD6053-0CA4-44D4-8093-1C6AF254CE99}" type="presOf" srcId="{47355DBE-63E8-0948-86D9-437E23CBAFEE}" destId="{C17801AE-D48C-D74E-AC25-45D08E67F94F}" srcOrd="0" destOrd="0" presId="urn:microsoft.com/office/officeart/2005/8/layout/hProcess9"/>
    <dgm:cxn modelId="{C84911E3-268A-DC41-91B2-32470EFDBCF7}" srcId="{47355DBE-63E8-0948-86D9-437E23CBAFEE}" destId="{AEA35C9D-A9AF-164C-B6D8-310DA8A41771}" srcOrd="1" destOrd="0" parTransId="{0F74608B-E5A1-0B43-BE27-F0BC050E62F4}" sibTransId="{0A166F0F-FD28-2B47-A89B-9E9D567C8B80}"/>
    <dgm:cxn modelId="{0FBEC3E7-8C3C-5643-9650-0B2F00C2A1EA}" srcId="{47355DBE-63E8-0948-86D9-437E23CBAFEE}" destId="{46F83BCA-D695-454F-BC14-98C9CD7F63B6}" srcOrd="3" destOrd="0" parTransId="{05AEBCD7-4AA9-9A40-843C-C4D581F986A4}" sibTransId="{F497CA9B-EB2D-194C-9C2E-4D6E18744128}"/>
    <dgm:cxn modelId="{D0360EEF-47D2-4A03-9501-C365B12E438B}" type="presOf" srcId="{AA2B6E04-EBF2-3946-9E92-69125AF14AB6}" destId="{D2E1ED77-14E1-8D49-B115-7E50BF81680E}" srcOrd="0" destOrd="0" presId="urn:microsoft.com/office/officeart/2005/8/layout/hProcess9"/>
    <dgm:cxn modelId="{6DE49F0E-5816-4CC1-B43A-1454E1184427}" type="presOf" srcId="{3D22A307-3ADD-1944-96A6-BEC5B4945FA6}" destId="{26DD1880-BFD1-914A-9EB8-9455A21207C4}" srcOrd="0" destOrd="0" presId="urn:microsoft.com/office/officeart/2005/8/layout/hProcess9"/>
    <dgm:cxn modelId="{F68648BA-17FB-4996-B2A3-2380ED9F86F8}" type="presOf" srcId="{46F83BCA-D695-454F-BC14-98C9CD7F63B6}" destId="{1BCDB473-14A4-3949-8A81-F727236B7F31}" srcOrd="0" destOrd="0" presId="urn:microsoft.com/office/officeart/2005/8/layout/hProcess9"/>
    <dgm:cxn modelId="{6B058E3C-C56C-1C4E-A9FF-A5DC6C6DAC1B}" srcId="{47355DBE-63E8-0948-86D9-437E23CBAFEE}" destId="{AA2B6E04-EBF2-3946-9E92-69125AF14AB6}" srcOrd="2" destOrd="0" parTransId="{36C34C8A-E250-E149-9132-38E9110A21ED}" sibTransId="{8057E90A-9D4B-7146-8C99-AAE5BBE03F4A}"/>
    <dgm:cxn modelId="{A50F01D4-005F-4D78-A9A9-6FF833093CAE}" type="presOf" srcId="{AEA35C9D-A9AF-164C-B6D8-310DA8A41771}" destId="{3BF9D8C5-82AA-7A49-9FCC-1DE4B82C7BDC}" srcOrd="0" destOrd="0" presId="urn:microsoft.com/office/officeart/2005/8/layout/hProcess9"/>
    <dgm:cxn modelId="{B88885B5-7947-46B4-9CBE-D9697945268B}" type="presParOf" srcId="{C17801AE-D48C-D74E-AC25-45D08E67F94F}" destId="{71C88A06-398F-2A42-903B-C0E1A4ECE551}" srcOrd="0" destOrd="0" presId="urn:microsoft.com/office/officeart/2005/8/layout/hProcess9"/>
    <dgm:cxn modelId="{D5F9BF71-F8C8-485B-B9D3-2CBD334811EB}" type="presParOf" srcId="{C17801AE-D48C-D74E-AC25-45D08E67F94F}" destId="{F43716B0-8506-9B4E-B4C5-FC8FE6A0E407}" srcOrd="1" destOrd="0" presId="urn:microsoft.com/office/officeart/2005/8/layout/hProcess9"/>
    <dgm:cxn modelId="{DF39BC12-73A8-4855-AC11-17EB32460755}" type="presParOf" srcId="{F43716B0-8506-9B4E-B4C5-FC8FE6A0E407}" destId="{26DD1880-BFD1-914A-9EB8-9455A21207C4}" srcOrd="0" destOrd="0" presId="urn:microsoft.com/office/officeart/2005/8/layout/hProcess9"/>
    <dgm:cxn modelId="{28A13322-2B46-4374-A358-C6D91D675E7C}" type="presParOf" srcId="{F43716B0-8506-9B4E-B4C5-FC8FE6A0E407}" destId="{FF361908-FA16-1947-92CB-B92070DEBB50}" srcOrd="1" destOrd="0" presId="urn:microsoft.com/office/officeart/2005/8/layout/hProcess9"/>
    <dgm:cxn modelId="{39645D15-D12A-4A43-9CC9-09FDD58266CC}" type="presParOf" srcId="{F43716B0-8506-9B4E-B4C5-FC8FE6A0E407}" destId="{3BF9D8C5-82AA-7A49-9FCC-1DE4B82C7BDC}" srcOrd="2" destOrd="0" presId="urn:microsoft.com/office/officeart/2005/8/layout/hProcess9"/>
    <dgm:cxn modelId="{F2E92A0B-2ADA-4C10-80A2-152686EF6570}" type="presParOf" srcId="{F43716B0-8506-9B4E-B4C5-FC8FE6A0E407}" destId="{5C38B6F5-5028-D347-BC2D-4EC431F8FD52}" srcOrd="3" destOrd="0" presId="urn:microsoft.com/office/officeart/2005/8/layout/hProcess9"/>
    <dgm:cxn modelId="{178DBE4D-1550-43B8-B993-D042CFEE6245}" type="presParOf" srcId="{F43716B0-8506-9B4E-B4C5-FC8FE6A0E407}" destId="{D2E1ED77-14E1-8D49-B115-7E50BF81680E}" srcOrd="4" destOrd="0" presId="urn:microsoft.com/office/officeart/2005/8/layout/hProcess9"/>
    <dgm:cxn modelId="{37B64A37-D138-427F-8648-A0C63CAB4B74}" type="presParOf" srcId="{F43716B0-8506-9B4E-B4C5-FC8FE6A0E407}" destId="{1581DC63-D2AC-9847-857D-2EF76C569610}" srcOrd="5" destOrd="0" presId="urn:microsoft.com/office/officeart/2005/8/layout/hProcess9"/>
    <dgm:cxn modelId="{EC007E8F-E39A-447F-8E5A-2CCC58806881}" type="presParOf" srcId="{F43716B0-8506-9B4E-B4C5-FC8FE6A0E407}" destId="{1BCDB473-14A4-3949-8A81-F727236B7F31}" srcOrd="6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E1504-B759-1744-B152-D47C0C210909}">
      <dsp:nvSpPr>
        <dsp:cNvPr id="0" name=""/>
        <dsp:cNvSpPr/>
      </dsp:nvSpPr>
      <dsp:spPr>
        <a:xfrm>
          <a:off x="2891" y="13140"/>
          <a:ext cx="4040683" cy="16162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b="1" kern="1200" dirty="0"/>
            <a:t>Registration</a:t>
          </a:r>
        </a:p>
      </dsp:txBody>
      <dsp:txXfrm>
        <a:off x="811028" y="13140"/>
        <a:ext cx="2424410" cy="1616273"/>
      </dsp:txXfrm>
    </dsp:sp>
    <dsp:sp modelId="{FD9F1302-C88D-FD45-B9D8-F86A980A6BC3}">
      <dsp:nvSpPr>
        <dsp:cNvPr id="0" name=""/>
        <dsp:cNvSpPr/>
      </dsp:nvSpPr>
      <dsp:spPr>
        <a:xfrm>
          <a:off x="3518286" y="150524"/>
          <a:ext cx="8300708" cy="13415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800" kern="1200"/>
            <a:t>- </a:t>
          </a:r>
          <a:r>
            <a:rPr lang="fr-FR" sz="1800" kern="1200" dirty="0"/>
            <a:t>Online registration and activation of the participant </a:t>
          </a:r>
          <a:r>
            <a:rPr lang="fr-FR" sz="1800" kern="1200" dirty="0" err="1"/>
            <a:t>account</a:t>
          </a:r>
          <a:endParaRPr lang="x-none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800" kern="1200"/>
            <a:t>- </a:t>
          </a:r>
          <a:r>
            <a:rPr lang="fr-FR" sz="1800" kern="1200" dirty="0" err="1"/>
            <a:t>Additional</a:t>
          </a:r>
          <a:r>
            <a:rPr lang="fr-FR" sz="1800" kern="1200" dirty="0"/>
            <a:t> information </a:t>
          </a:r>
          <a:r>
            <a:rPr lang="fr-FR" sz="1800" kern="1200" dirty="0" err="1"/>
            <a:t>required</a:t>
          </a:r>
          <a:endParaRPr lang="fr-FR" sz="1800" kern="1200" dirty="0"/>
        </a:p>
      </dsp:txBody>
      <dsp:txXfrm>
        <a:off x="4189039" y="150524"/>
        <a:ext cx="6959202" cy="1341506"/>
      </dsp:txXfrm>
    </dsp:sp>
    <dsp:sp modelId="{261F33DB-1C7D-0849-A89B-D616E8A9586A}">
      <dsp:nvSpPr>
        <dsp:cNvPr id="0" name=""/>
        <dsp:cNvSpPr/>
      </dsp:nvSpPr>
      <dsp:spPr>
        <a:xfrm>
          <a:off x="2891" y="1855692"/>
          <a:ext cx="4040683" cy="16162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b="1" kern="1200" dirty="0" err="1"/>
            <a:t>Idea</a:t>
          </a:r>
          <a:r>
            <a:rPr lang="fr-FR" sz="2900" b="1" kern="1200" dirty="0"/>
            <a:t> </a:t>
          </a:r>
          <a:r>
            <a:rPr lang="fr-FR" sz="2900" b="1" kern="1200" dirty="0" err="1"/>
            <a:t>Submission</a:t>
          </a:r>
          <a:r>
            <a:rPr lang="fr-FR" sz="2900" b="1" kern="1200" dirty="0"/>
            <a:t> and </a:t>
          </a:r>
          <a:r>
            <a:rPr lang="fr-FR" sz="2900" b="1" kern="1200" dirty="0" err="1"/>
            <a:t>pre-selection</a:t>
          </a:r>
          <a:endParaRPr lang="fr-FR" sz="2900" b="1" kern="1200" dirty="0"/>
        </a:p>
      </dsp:txBody>
      <dsp:txXfrm>
        <a:off x="811028" y="1855692"/>
        <a:ext cx="2424410" cy="1616273"/>
      </dsp:txXfrm>
    </dsp:sp>
    <dsp:sp modelId="{97761B33-C6B3-994F-B9FC-E4AC73376A1A}">
      <dsp:nvSpPr>
        <dsp:cNvPr id="0" name=""/>
        <dsp:cNvSpPr/>
      </dsp:nvSpPr>
      <dsp:spPr>
        <a:xfrm>
          <a:off x="3518286" y="1896836"/>
          <a:ext cx="8300708" cy="15339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- </a:t>
          </a:r>
          <a:r>
            <a:rPr lang="fr-FR" sz="1800" kern="1200" dirty="0" err="1"/>
            <a:t>Submission</a:t>
          </a:r>
          <a:r>
            <a:rPr lang="fr-FR" sz="1800" kern="1200" dirty="0"/>
            <a:t> of a short pitch </a:t>
          </a:r>
          <a:r>
            <a:rPr lang="fr-FR" sz="1800" kern="1200" dirty="0" err="1"/>
            <a:t>through</a:t>
          </a:r>
          <a:r>
            <a:rPr lang="fr-FR" sz="1800" kern="1200" dirty="0"/>
            <a:t> the </a:t>
          </a:r>
          <a:r>
            <a:rPr lang="fr-FR" sz="1800" kern="1200" dirty="0" err="1"/>
            <a:t>dashboard</a:t>
          </a:r>
          <a:r>
            <a:rPr lang="fr-FR" sz="1800" kern="1200" dirty="0"/>
            <a:t> « </a:t>
          </a:r>
          <a:r>
            <a:rPr lang="fr-FR" sz="1800" kern="1200" dirty="0" err="1"/>
            <a:t>My</a:t>
          </a:r>
          <a:r>
            <a:rPr lang="fr-FR" sz="1800" kern="1200" dirty="0"/>
            <a:t> </a:t>
          </a:r>
          <a:r>
            <a:rPr lang="fr-FR" sz="1800" kern="1200" dirty="0" err="1"/>
            <a:t>Idea</a:t>
          </a:r>
          <a:r>
            <a:rPr lang="fr-FR" sz="1800" kern="1200" dirty="0"/>
            <a:t>/Project »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800" kern="1200"/>
            <a:t>- </a:t>
          </a:r>
          <a:r>
            <a:rPr lang="fr-FR" sz="1800" kern="1200" dirty="0" err="1"/>
            <a:t>Pre-selection</a:t>
          </a:r>
          <a:r>
            <a:rPr lang="fr-FR" sz="1800" kern="1200" dirty="0"/>
            <a:t> phase </a:t>
          </a:r>
          <a:r>
            <a:rPr lang="x-none" sz="1800" kern="1200"/>
            <a:t>(</a:t>
          </a:r>
          <a:r>
            <a:rPr lang="fr-FR" sz="1800" kern="1200" dirty="0"/>
            <a:t>versus the </a:t>
          </a:r>
          <a:r>
            <a:rPr lang="fr-FR" sz="1800" kern="1200" dirty="0" err="1"/>
            <a:t>competition</a:t>
          </a:r>
          <a:r>
            <a:rPr lang="fr-FR" sz="1800" kern="1200" dirty="0"/>
            <a:t> </a:t>
          </a:r>
          <a:r>
            <a:rPr lang="fr-FR" sz="1800" kern="1200" dirty="0" err="1"/>
            <a:t>criteria</a:t>
          </a:r>
          <a:r>
            <a:rPr lang="x-none" sz="1800" kern="1200"/>
            <a:t>)</a:t>
          </a:r>
          <a:endParaRPr lang="x-none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800" kern="1200"/>
            <a:t>- </a:t>
          </a:r>
          <a:r>
            <a:rPr lang="fr-FR" sz="1800" kern="1200" dirty="0"/>
            <a:t>If </a:t>
          </a:r>
          <a:r>
            <a:rPr lang="fr-FR" sz="1800" kern="1200" dirty="0" err="1"/>
            <a:t>accepted</a:t>
          </a:r>
          <a:r>
            <a:rPr lang="fr-FR" sz="1800" kern="1200" dirty="0"/>
            <a:t>, </a:t>
          </a:r>
          <a:r>
            <a:rPr lang="fr-FR" sz="1800" kern="1200" dirty="0" err="1"/>
            <a:t>two</a:t>
          </a:r>
          <a:r>
            <a:rPr lang="fr-FR" sz="1800" kern="1200" dirty="0"/>
            <a:t> </a:t>
          </a:r>
          <a:r>
            <a:rPr lang="fr-FR" sz="1800" kern="1200" dirty="0" err="1"/>
            <a:t>months</a:t>
          </a:r>
          <a:r>
            <a:rPr lang="fr-FR" sz="1800" kern="1200" dirty="0"/>
            <a:t> for </a:t>
          </a:r>
          <a:r>
            <a:rPr lang="fr-FR" sz="1800" kern="1200" dirty="0" err="1"/>
            <a:t>further</a:t>
          </a:r>
          <a:r>
            <a:rPr lang="fr-FR" sz="1800" kern="1200" dirty="0"/>
            <a:t> </a:t>
          </a:r>
          <a:r>
            <a:rPr lang="fr-FR" sz="1800" kern="1200" dirty="0" err="1"/>
            <a:t>developing</a:t>
          </a:r>
          <a:r>
            <a:rPr lang="fr-FR" sz="1800" kern="1200" dirty="0"/>
            <a:t> the </a:t>
          </a:r>
          <a:r>
            <a:rPr lang="fr-FR" sz="1800" kern="1200" dirty="0" err="1"/>
            <a:t>idea</a:t>
          </a:r>
          <a:endParaRPr lang="x-none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800" kern="1200"/>
            <a:t>- Vot</a:t>
          </a:r>
          <a:r>
            <a:rPr lang="fr-FR" sz="1800" kern="1200" dirty="0" err="1"/>
            <a:t>ing</a:t>
          </a:r>
          <a:r>
            <a:rPr lang="fr-FR" sz="1800" kern="1200" dirty="0"/>
            <a:t> phase</a:t>
          </a:r>
        </a:p>
      </dsp:txBody>
      <dsp:txXfrm>
        <a:off x="4285279" y="1896836"/>
        <a:ext cx="6766722" cy="1533986"/>
      </dsp:txXfrm>
    </dsp:sp>
    <dsp:sp modelId="{DBD4394F-2771-304F-A7CE-CB56B73FE9DC}">
      <dsp:nvSpPr>
        <dsp:cNvPr id="0" name=""/>
        <dsp:cNvSpPr/>
      </dsp:nvSpPr>
      <dsp:spPr>
        <a:xfrm>
          <a:off x="2891" y="3698244"/>
          <a:ext cx="4040683" cy="16162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b="1" kern="1200" dirty="0"/>
            <a:t>Final Evaluation</a:t>
          </a:r>
        </a:p>
      </dsp:txBody>
      <dsp:txXfrm>
        <a:off x="811028" y="3698244"/>
        <a:ext cx="2424410" cy="1616273"/>
      </dsp:txXfrm>
    </dsp:sp>
    <dsp:sp modelId="{3B58DC0B-2DCC-644F-A51F-317A8B0C4DB4}">
      <dsp:nvSpPr>
        <dsp:cNvPr id="0" name=""/>
        <dsp:cNvSpPr/>
      </dsp:nvSpPr>
      <dsp:spPr>
        <a:xfrm>
          <a:off x="3518286" y="3835627"/>
          <a:ext cx="8300708" cy="13415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- The top 10 </a:t>
          </a:r>
          <a:r>
            <a:rPr lang="fr-FR" sz="1800" kern="1200" dirty="0" err="1"/>
            <a:t>ideas</a:t>
          </a:r>
          <a:r>
            <a:rPr lang="fr-FR" sz="1800" kern="1200" dirty="0"/>
            <a:t> </a:t>
          </a:r>
          <a:r>
            <a:rPr lang="fr-FR" sz="1800" kern="1200" dirty="0" err="1"/>
            <a:t>with</a:t>
          </a:r>
          <a:r>
            <a:rPr lang="fr-FR" sz="1800" kern="1200" dirty="0"/>
            <a:t> the </a:t>
          </a:r>
          <a:r>
            <a:rPr lang="fr-FR" sz="1800" kern="1200" dirty="0" err="1"/>
            <a:t>most</a:t>
          </a:r>
          <a:r>
            <a:rPr lang="fr-FR" sz="1800" kern="1200" dirty="0"/>
            <a:t> votes </a:t>
          </a:r>
          <a:r>
            <a:rPr lang="fr-FR" sz="1800" kern="1200" dirty="0" err="1"/>
            <a:t>will</a:t>
          </a:r>
          <a:r>
            <a:rPr lang="fr-FR" sz="1800" kern="1200" dirty="0"/>
            <a:t> </a:t>
          </a:r>
          <a:r>
            <a:rPr lang="fr-FR" sz="1800" kern="1200" dirty="0" err="1"/>
            <a:t>advance</a:t>
          </a:r>
          <a:r>
            <a:rPr lang="fr-FR" sz="1800" kern="1200" dirty="0"/>
            <a:t> to the finals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 - </a:t>
          </a:r>
          <a:r>
            <a:rPr lang="fr-FR" sz="1800" kern="1200" dirty="0" err="1"/>
            <a:t>Ideas</a:t>
          </a:r>
          <a:r>
            <a:rPr lang="fr-FR" sz="1800" kern="1200" dirty="0"/>
            <a:t> </a:t>
          </a:r>
          <a:r>
            <a:rPr lang="fr-FR" sz="1800" kern="1200" dirty="0" err="1"/>
            <a:t>evaluated</a:t>
          </a:r>
          <a:r>
            <a:rPr lang="fr-FR" sz="1800" kern="1200" dirty="0"/>
            <a:t> by the </a:t>
          </a:r>
          <a:r>
            <a:rPr lang="fr-FR" sz="1800" kern="1200" dirty="0" err="1"/>
            <a:t>Stiftung</a:t>
          </a:r>
          <a:r>
            <a:rPr lang="fr-FR" sz="1800" kern="1200" dirty="0"/>
            <a:t> </a:t>
          </a:r>
          <a:r>
            <a:rPr lang="fr-FR" sz="1800" kern="1200" dirty="0" err="1"/>
            <a:t>Entrepreneurship</a:t>
          </a:r>
          <a:r>
            <a:rPr lang="fr-FR" sz="1800" kern="1200" dirty="0"/>
            <a:t> expert jury</a:t>
          </a:r>
        </a:p>
      </dsp:txBody>
      <dsp:txXfrm>
        <a:off x="4189039" y="3835627"/>
        <a:ext cx="6959202" cy="1341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88A06-398F-2A42-903B-C0E1A4ECE551}">
      <dsp:nvSpPr>
        <dsp:cNvPr id="0" name=""/>
        <dsp:cNvSpPr/>
      </dsp:nvSpPr>
      <dsp:spPr>
        <a:xfrm>
          <a:off x="604973" y="0"/>
          <a:ext cx="6856366" cy="292825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D1880-BFD1-914A-9EB8-9455A21207C4}">
      <dsp:nvSpPr>
        <dsp:cNvPr id="0" name=""/>
        <dsp:cNvSpPr/>
      </dsp:nvSpPr>
      <dsp:spPr>
        <a:xfrm>
          <a:off x="2757" y="878477"/>
          <a:ext cx="1791288" cy="1171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Start of the CEC and the registration </a:t>
          </a:r>
          <a:r>
            <a:rPr lang="fr-FR" sz="1400" b="1" kern="1200" dirty="0" err="1"/>
            <a:t>process</a:t>
          </a:r>
          <a:r>
            <a:rPr lang="fr-FR" sz="1400" b="1" kern="1200" dirty="0"/>
            <a:t>: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May 12, 2025</a:t>
          </a:r>
        </a:p>
      </dsp:txBody>
      <dsp:txXfrm>
        <a:off x="59935" y="935655"/>
        <a:ext cx="1676932" cy="1056946"/>
      </dsp:txXfrm>
    </dsp:sp>
    <dsp:sp modelId="{3BF9D8C5-82AA-7A49-9FCC-1DE4B82C7BDC}">
      <dsp:nvSpPr>
        <dsp:cNvPr id="0" name=""/>
        <dsp:cNvSpPr/>
      </dsp:nvSpPr>
      <dsp:spPr>
        <a:xfrm>
          <a:off x="2092594" y="878477"/>
          <a:ext cx="1791288" cy="1171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Idea</a:t>
          </a:r>
          <a:r>
            <a:rPr lang="fr-FR" sz="1400" b="1" kern="1200" dirty="0"/>
            <a:t>  </a:t>
          </a:r>
          <a:r>
            <a:rPr lang="fr-FR" sz="1400" b="1" kern="1200" dirty="0" err="1"/>
            <a:t>Submission</a:t>
          </a:r>
          <a:r>
            <a:rPr lang="fr-FR" sz="1400" b="1" kern="1200" dirty="0"/>
            <a:t> and </a:t>
          </a:r>
          <a:r>
            <a:rPr lang="fr-FR" sz="1400" b="1" kern="1200" dirty="0" err="1"/>
            <a:t>pre-selection</a:t>
          </a:r>
          <a:r>
            <a:rPr lang="fr-FR" sz="1400" b="1" kern="1200" dirty="0"/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May 12 – July 10, 2025 </a:t>
          </a:r>
        </a:p>
      </dsp:txBody>
      <dsp:txXfrm>
        <a:off x="2149772" y="935655"/>
        <a:ext cx="1676932" cy="1056946"/>
      </dsp:txXfrm>
    </dsp:sp>
    <dsp:sp modelId="{D2E1ED77-14E1-8D49-B115-7E50BF81680E}">
      <dsp:nvSpPr>
        <dsp:cNvPr id="0" name=""/>
        <dsp:cNvSpPr/>
      </dsp:nvSpPr>
      <dsp:spPr>
        <a:xfrm>
          <a:off x="4182431" y="878477"/>
          <a:ext cx="1791288" cy="1171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Vote phase :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July 11 – August 12, 2025</a:t>
          </a:r>
        </a:p>
      </dsp:txBody>
      <dsp:txXfrm>
        <a:off x="4239609" y="935655"/>
        <a:ext cx="1676932" cy="1056946"/>
      </dsp:txXfrm>
    </dsp:sp>
    <dsp:sp modelId="{1BCDB473-14A4-3949-8A81-F727236B7F31}">
      <dsp:nvSpPr>
        <dsp:cNvPr id="0" name=""/>
        <dsp:cNvSpPr/>
      </dsp:nvSpPr>
      <dsp:spPr>
        <a:xfrm>
          <a:off x="6272268" y="878477"/>
          <a:ext cx="1791288" cy="1171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Final </a:t>
          </a:r>
          <a:r>
            <a:rPr lang="fr-FR" sz="1400" b="1" kern="1200" dirty="0" err="1"/>
            <a:t>evaluation</a:t>
          </a:r>
          <a:r>
            <a:rPr lang="fr-FR" sz="1400" b="1" kern="1200" dirty="0"/>
            <a:t>: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August 2025</a:t>
          </a:r>
        </a:p>
      </dsp:txBody>
      <dsp:txXfrm>
        <a:off x="6329446" y="935655"/>
        <a:ext cx="1676932" cy="1056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18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المقاولاتية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l’Entrepreneuriat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08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7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المقاولاتية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l’Entrepreneuriat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72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10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المقاولاتية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l’Entrepreneuriat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4469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7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المقاولاتية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l’Entrepreneuriat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382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المقاولاتية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l’Entrepreneuriat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14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8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المقاولاتية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l’Entrepreneuriat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314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7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المقاولاتية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l’Entrepreneuriat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060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7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المقاولاتية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l’Entrepreneuriat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18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7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المقاولاتية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l’Entrepreneuriat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74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7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المقاولاتية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l’Entrepreneuriat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3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8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المقاولاتية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l’Entrepreneuriat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81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10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المقاولاتية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l’Entrepreneuriat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5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6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المقاولاتية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l’Entrepreneuriat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75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5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المقاولاتية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l’Entrepreneuriat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95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8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المقاولاتية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l’Entrepreneuriat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080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8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المقاولاتية</a:t>
            </a:r>
            <a:r>
              <a:rPr lang="ar-D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l’Entrepreneuriat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38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97240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dgs.un.org/ar" TargetMode="External"/><Relationship Id="rId3" Type="http://schemas.openxmlformats.org/officeDocument/2006/relationships/hyperlink" Target="https://entrepreneurship.de/en/competition" TargetMode="External"/><Relationship Id="rId7" Type="http://schemas.openxmlformats.org/officeDocument/2006/relationships/hyperlink" Target="https://social.desa.un.org/issues/disability/sustainable-development-goals-sdgs-and-disability" TargetMode="External"/><Relationship Id="rId2" Type="http://schemas.openxmlformats.org/officeDocument/2006/relationships/hyperlink" Target="https://entrepreneurship.de/en/stiftung-entrepreneursh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trepreneurship.de/en/masterclass-grundungen" TargetMode="External"/><Relationship Id="rId5" Type="http://schemas.openxmlformats.org/officeDocument/2006/relationships/hyperlink" Target="https://entrepreneurship.de/en/competition-judges" TargetMode="External"/><Relationship Id="rId4" Type="http://schemas.openxmlformats.org/officeDocument/2006/relationships/hyperlink" Target="https://entrepreneurship.de/en/competition-procedure" TargetMode="External"/><Relationship Id="rId9" Type="http://schemas.openxmlformats.org/officeDocument/2006/relationships/hyperlink" Target="https://pixabay.com/fr/photos/merci-langues-international-596517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hyperlink" Target="https://unsplash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trepreneurship.de/en/fa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HASSAINE – KAZI TANI 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>
                <a:solidFill>
                  <a:srgbClr val="0000FF"/>
                </a:solidFill>
              </a:rPr>
              <a:t>https://entrepreneurship.de/en/competition </a:t>
            </a: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19630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9B7C0B-7EC2-054A-BBA6-853E689C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17" y="878541"/>
            <a:ext cx="8596668" cy="1320800"/>
          </a:xfrm>
        </p:spPr>
        <p:txBody>
          <a:bodyPr>
            <a:normAutofit/>
          </a:bodyPr>
          <a:lstStyle/>
          <a:p>
            <a:r>
              <a:rPr lang="fr-FR" sz="4400" b="1" dirty="0" err="1">
                <a:solidFill>
                  <a:schemeClr val="accent2">
                    <a:lumMod val="75000"/>
                  </a:schemeClr>
                </a:solidFill>
              </a:rPr>
              <a:t>Useful</a:t>
            </a:r>
            <a:r>
              <a:rPr lang="fr-FR" sz="4400" b="1" dirty="0">
                <a:solidFill>
                  <a:schemeClr val="accent2">
                    <a:lumMod val="75000"/>
                  </a:schemeClr>
                </a:solidFill>
              </a:rPr>
              <a:t> links</a:t>
            </a:r>
            <a:endParaRPr lang="x-none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ED0D2DE-AA73-1749-9079-934618BA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62836"/>
            <a:ext cx="9252479" cy="2300952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>
                <a:hlinkClick r:id="rId2"/>
              </a:rPr>
              <a:t>https://entrepreneurship.de/en/stiftung-entrepreneurship</a:t>
            </a:r>
            <a:endParaRPr lang="fr-FR" sz="2000" b="1" dirty="0"/>
          </a:p>
          <a:p>
            <a:pPr algn="just"/>
            <a:r>
              <a:rPr lang="fr-FR" sz="2000" b="1" dirty="0">
                <a:hlinkClick r:id="rId3"/>
              </a:rPr>
              <a:t>https://entrepreneurship.de/en/competition</a:t>
            </a:r>
            <a:endParaRPr lang="fr-FR" sz="2000" b="1" dirty="0"/>
          </a:p>
          <a:p>
            <a:pPr algn="just"/>
            <a:r>
              <a:rPr lang="fr-FR" sz="2000" b="1" dirty="0">
                <a:hlinkClick r:id="rId4"/>
              </a:rPr>
              <a:t>https://entrepreneurship.de/en/competition-procedure</a:t>
            </a:r>
            <a:endParaRPr lang="fr-FR" sz="2000" b="1" dirty="0"/>
          </a:p>
          <a:p>
            <a:pPr algn="just"/>
            <a:r>
              <a:rPr lang="fr-FR" sz="2000" b="1" dirty="0">
                <a:hlinkClick r:id="rId5"/>
              </a:rPr>
              <a:t>https://entrepreneurship.de/en/competition-judges</a:t>
            </a:r>
            <a:endParaRPr lang="fr-FR" sz="2000" b="1" dirty="0"/>
          </a:p>
          <a:p>
            <a:pPr algn="just"/>
            <a:r>
              <a:rPr lang="fr-FR" sz="2000" b="1" dirty="0">
                <a:hlinkClick r:id="rId6"/>
              </a:rPr>
              <a:t>https://entrepreneurship.de/en/masterclass-grundungen</a:t>
            </a:r>
            <a:endParaRPr lang="fr-FR" sz="2000" b="1" dirty="0"/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029B7C0B-7EC2-054A-BBA6-853E689C3450}"/>
              </a:ext>
            </a:extLst>
          </p:cNvPr>
          <p:cNvSpPr txBox="1">
            <a:spLocks/>
          </p:cNvSpPr>
          <p:nvPr/>
        </p:nvSpPr>
        <p:spPr>
          <a:xfrm>
            <a:off x="247014" y="372917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x-none" sz="44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x-none" sz="44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rences</a:t>
            </a:r>
            <a:endParaRPr kumimoji="0" lang="x-none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1ED0D2DE-AA73-1749-9079-934618BAB995}"/>
              </a:ext>
            </a:extLst>
          </p:cNvPr>
          <p:cNvSpPr txBox="1">
            <a:spLocks/>
          </p:cNvSpPr>
          <p:nvPr/>
        </p:nvSpPr>
        <p:spPr>
          <a:xfrm>
            <a:off x="677333" y="4630653"/>
            <a:ext cx="9252479" cy="2074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https://social.desa.un.org/issues/disability/sustainable-development-goals-sdgs-and-disability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https://entrepreneurship.de/en/competition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https://sdgs.un.org/ar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https://pixabay.com/fr/photos/merci-langues-international-5965171/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03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9B7C0B-7EC2-054A-BBA6-853E689C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4" y="824760"/>
            <a:ext cx="8596668" cy="1320800"/>
          </a:xfrm>
        </p:spPr>
        <p:txBody>
          <a:bodyPr>
            <a:normAutofit/>
          </a:bodyPr>
          <a:lstStyle/>
          <a:p>
            <a:r>
              <a:rPr lang="fr-FR" sz="4400" b="1" dirty="0" err="1">
                <a:solidFill>
                  <a:schemeClr val="accent2">
                    <a:lumMod val="75000"/>
                  </a:schemeClr>
                </a:solidFill>
              </a:rPr>
              <a:t>Overview</a:t>
            </a:r>
            <a:endParaRPr lang="x-none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ED0D2DE-AA73-1749-9079-934618BA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13" y="1768008"/>
            <a:ext cx="5248351" cy="460589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sz="2400" dirty="0"/>
              <a:t>The Citizen </a:t>
            </a:r>
            <a:r>
              <a:rPr lang="fr-FR" sz="2400" dirty="0" err="1"/>
              <a:t>Entrepreneurship</a:t>
            </a:r>
            <a:r>
              <a:rPr lang="fr-FR" sz="2400" dirty="0"/>
              <a:t> </a:t>
            </a:r>
            <a:r>
              <a:rPr lang="fr-FR" sz="2400" dirty="0" err="1"/>
              <a:t>Competition</a:t>
            </a:r>
            <a:r>
              <a:rPr lang="fr-FR" sz="2400" dirty="0"/>
              <a:t> (CEC) </a:t>
            </a:r>
            <a:r>
              <a:rPr lang="fr-FR" sz="2400" dirty="0" err="1"/>
              <a:t>was</a:t>
            </a:r>
            <a:r>
              <a:rPr lang="fr-FR" sz="2400" dirty="0"/>
              <a:t> </a:t>
            </a:r>
            <a:r>
              <a:rPr lang="fr-FR" sz="2400" dirty="0" err="1"/>
              <a:t>launched</a:t>
            </a:r>
            <a:r>
              <a:rPr lang="fr-FR" sz="2400" dirty="0"/>
              <a:t> as part of the UNESCO Programme of Action on Education for </a:t>
            </a:r>
            <a:r>
              <a:rPr lang="fr-FR" sz="2400" dirty="0" err="1"/>
              <a:t>Sustainable</a:t>
            </a:r>
            <a:r>
              <a:rPr lang="fr-FR" sz="2400" dirty="0"/>
              <a:t> </a:t>
            </a:r>
            <a:r>
              <a:rPr lang="fr-FR" sz="2400" dirty="0" err="1"/>
              <a:t>Development</a:t>
            </a:r>
            <a:r>
              <a:rPr lang="fr-FR" sz="2400" dirty="0"/>
              <a:t> </a:t>
            </a:r>
            <a:r>
              <a:rPr lang="fr-FR" sz="2400" dirty="0" err="1"/>
              <a:t>during</a:t>
            </a:r>
            <a:r>
              <a:rPr lang="fr-FR" sz="2400" dirty="0"/>
              <a:t> the UNESCO </a:t>
            </a:r>
            <a:r>
              <a:rPr lang="fr-FR" sz="2400" dirty="0" err="1"/>
              <a:t>Youth</a:t>
            </a:r>
            <a:r>
              <a:rPr lang="fr-FR" sz="2400" dirty="0"/>
              <a:t> </a:t>
            </a:r>
            <a:r>
              <a:rPr lang="fr-FR" sz="2400" dirty="0" err="1"/>
              <a:t>Summit</a:t>
            </a:r>
            <a:r>
              <a:rPr lang="fr-FR" sz="2400" dirty="0"/>
              <a:t> 2013.</a:t>
            </a:r>
          </a:p>
          <a:p>
            <a:pPr algn="just"/>
            <a:r>
              <a:rPr lang="fr-FR" sz="2400" dirty="0"/>
              <a:t>The Citizen </a:t>
            </a:r>
            <a:r>
              <a:rPr lang="fr-FR" sz="2400" dirty="0" err="1"/>
              <a:t>Entrepreneurship</a:t>
            </a:r>
            <a:r>
              <a:rPr lang="fr-FR" sz="2400" dirty="0"/>
              <a:t> </a:t>
            </a:r>
            <a:r>
              <a:rPr lang="fr-FR" sz="2400" dirty="0" err="1"/>
              <a:t>Competition</a:t>
            </a:r>
            <a:r>
              <a:rPr lang="fr-FR" sz="2400" dirty="0"/>
              <a:t> (CEC) </a:t>
            </a:r>
            <a:r>
              <a:rPr lang="fr-FR" sz="2400" dirty="0" err="1"/>
              <a:t>aims</a:t>
            </a:r>
            <a:r>
              <a:rPr lang="fr-FR" sz="2400" dirty="0"/>
              <a:t> to </a:t>
            </a:r>
            <a:r>
              <a:rPr lang="fr-FR" sz="2400" dirty="0" err="1"/>
              <a:t>empower</a:t>
            </a:r>
            <a:r>
              <a:rPr lang="fr-FR" sz="2400" dirty="0"/>
              <a:t> entrepreneurs – </a:t>
            </a:r>
            <a:r>
              <a:rPr lang="fr-FR" sz="2400" dirty="0" err="1"/>
              <a:t>especially</a:t>
            </a:r>
            <a:r>
              <a:rPr lang="fr-FR" sz="2400" dirty="0"/>
              <a:t> </a:t>
            </a:r>
            <a:r>
              <a:rPr lang="fr-FR" sz="2400" dirty="0" err="1"/>
              <a:t>young</a:t>
            </a:r>
            <a:r>
              <a:rPr lang="fr-FR" sz="2400" dirty="0"/>
              <a:t> </a:t>
            </a:r>
            <a:r>
              <a:rPr lang="fr-FR" sz="2400" dirty="0" err="1"/>
              <a:t>ones</a:t>
            </a:r>
            <a:r>
              <a:rPr lang="fr-FR" sz="2400" dirty="0"/>
              <a:t> – to </a:t>
            </a:r>
            <a:r>
              <a:rPr lang="fr-FR" sz="2400" dirty="0" err="1"/>
              <a:t>work</a:t>
            </a:r>
            <a:r>
              <a:rPr lang="fr-FR" sz="2400" dirty="0"/>
              <a:t> for a more </a:t>
            </a:r>
            <a:r>
              <a:rPr lang="fr-FR" sz="2400" dirty="0" err="1"/>
              <a:t>peaceful</a:t>
            </a:r>
            <a:r>
              <a:rPr lang="fr-FR" sz="2400" dirty="0"/>
              <a:t> and </a:t>
            </a:r>
            <a:r>
              <a:rPr lang="fr-FR" sz="2400" dirty="0" err="1"/>
              <a:t>sustainable</a:t>
            </a:r>
            <a:r>
              <a:rPr lang="fr-FR" sz="2400" dirty="0"/>
              <a:t> world. </a:t>
            </a:r>
          </a:p>
          <a:p>
            <a:pPr algn="just"/>
            <a:r>
              <a:rPr lang="fr-FR" sz="2400" dirty="0"/>
              <a:t>Participants are </a:t>
            </a:r>
            <a:r>
              <a:rPr lang="fr-FR" sz="2400" dirty="0" err="1"/>
              <a:t>invited</a:t>
            </a:r>
            <a:r>
              <a:rPr lang="fr-FR" sz="2400" dirty="0"/>
              <a:t> to </a:t>
            </a:r>
            <a:r>
              <a:rPr lang="fr-FR" sz="2400" dirty="0" err="1"/>
              <a:t>submit</a:t>
            </a:r>
            <a:r>
              <a:rPr lang="fr-FR" sz="2400" dirty="0"/>
              <a:t> </a:t>
            </a:r>
            <a:r>
              <a:rPr lang="fr-FR" sz="2400" dirty="0" err="1"/>
              <a:t>their</a:t>
            </a:r>
            <a:r>
              <a:rPr lang="fr-FR" sz="2400" dirty="0"/>
              <a:t> </a:t>
            </a:r>
            <a:r>
              <a:rPr lang="fr-FR" sz="2400" dirty="0" err="1"/>
              <a:t>ideas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social impact and to </a:t>
            </a:r>
            <a:r>
              <a:rPr lang="fr-FR" sz="2400" dirty="0" err="1"/>
              <a:t>make</a:t>
            </a:r>
            <a:r>
              <a:rPr lang="fr-FR" sz="2400" dirty="0"/>
              <a:t> a </a:t>
            </a:r>
            <a:r>
              <a:rPr lang="fr-FR" sz="2400" dirty="0" err="1"/>
              <a:t>concrete</a:t>
            </a:r>
            <a:r>
              <a:rPr lang="fr-FR" sz="2400" dirty="0"/>
              <a:t> </a:t>
            </a:r>
            <a:r>
              <a:rPr lang="fr-FR" sz="2400" dirty="0" err="1"/>
              <a:t>commitment</a:t>
            </a:r>
            <a:r>
              <a:rPr lang="fr-FR" sz="2400" dirty="0"/>
              <a:t> to one or more of the 17 UN </a:t>
            </a:r>
            <a:r>
              <a:rPr lang="fr-FR" sz="2400" dirty="0" err="1"/>
              <a:t>Sustainable</a:t>
            </a:r>
            <a:r>
              <a:rPr lang="fr-FR" sz="2400" dirty="0"/>
              <a:t> </a:t>
            </a:r>
            <a:r>
              <a:rPr lang="fr-FR" sz="2400" dirty="0" err="1"/>
              <a:t>Development</a:t>
            </a:r>
            <a:r>
              <a:rPr lang="fr-FR" sz="2400" dirty="0"/>
              <a:t> Goals (</a:t>
            </a:r>
            <a:r>
              <a:rPr lang="fr-FR" sz="2400" dirty="0" err="1"/>
              <a:t>SDGs</a:t>
            </a:r>
            <a:r>
              <a:rPr lang="fr-FR" sz="2400" dirty="0"/>
              <a:t>). </a:t>
            </a:r>
          </a:p>
          <a:p>
            <a:pPr algn="just"/>
            <a:r>
              <a:rPr lang="fr-FR" sz="2400" dirty="0"/>
              <a:t>Entrepreneurs </a:t>
            </a:r>
            <a:r>
              <a:rPr lang="fr-FR" sz="2400" dirty="0" err="1"/>
              <a:t>from</a:t>
            </a:r>
            <a:r>
              <a:rPr lang="fr-FR" sz="2400" dirty="0"/>
              <a:t> 13 </a:t>
            </a:r>
            <a:r>
              <a:rPr lang="fr-FR" sz="2400" dirty="0" err="1"/>
              <a:t>years</a:t>
            </a:r>
            <a:r>
              <a:rPr lang="fr-FR" sz="2400" dirty="0"/>
              <a:t> </a:t>
            </a:r>
            <a:r>
              <a:rPr lang="fr-FR" sz="2400" dirty="0" err="1"/>
              <a:t>old</a:t>
            </a:r>
            <a:r>
              <a:rPr lang="fr-FR" sz="2400" dirty="0"/>
              <a:t> are </a:t>
            </a:r>
            <a:r>
              <a:rPr lang="fr-FR" sz="2400" dirty="0" err="1"/>
              <a:t>invited</a:t>
            </a:r>
            <a:r>
              <a:rPr lang="fr-FR" sz="2400" dirty="0"/>
              <a:t> to </a:t>
            </a:r>
            <a:r>
              <a:rPr lang="fr-FR" sz="2400" dirty="0" err="1"/>
              <a:t>submit</a:t>
            </a:r>
            <a:r>
              <a:rPr lang="fr-FR" sz="2400" dirty="0"/>
              <a:t> </a:t>
            </a:r>
            <a:r>
              <a:rPr lang="fr-FR" sz="2400" dirty="0" err="1"/>
              <a:t>their</a:t>
            </a:r>
            <a:r>
              <a:rPr lang="fr-FR" sz="2400" dirty="0"/>
              <a:t> </a:t>
            </a:r>
            <a:r>
              <a:rPr lang="fr-FR" sz="2400" dirty="0" err="1"/>
              <a:t>idea</a:t>
            </a:r>
            <a:r>
              <a:rPr lang="fr-FR" sz="2400" dirty="0"/>
              <a:t> to </a:t>
            </a:r>
            <a:r>
              <a:rPr lang="fr-FR" sz="2400" dirty="0" err="1"/>
              <a:t>participate</a:t>
            </a:r>
            <a:r>
              <a:rPr lang="fr-FR" sz="2400" dirty="0"/>
              <a:t> in the CEC.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693" y="1785939"/>
            <a:ext cx="6338047" cy="407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3058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9B7C0B-7EC2-054A-BBA6-853E689C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" y="887506"/>
            <a:ext cx="8596668" cy="1320800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chemeClr val="accent2">
                    <a:lumMod val="75000"/>
                  </a:schemeClr>
                </a:solidFill>
              </a:rPr>
              <a:t>Objectives</a:t>
            </a:r>
            <a:endParaRPr lang="x-none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ED0D2DE-AA73-1749-9079-934618BA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2017709"/>
            <a:ext cx="6033247" cy="388077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sz="2400" dirty="0" err="1"/>
              <a:t>Empower</a:t>
            </a:r>
            <a:r>
              <a:rPr lang="fr-FR" sz="2400" dirty="0"/>
              <a:t> entrepreneurs </a:t>
            </a:r>
            <a:r>
              <a:rPr lang="fr-FR" sz="2400" dirty="0" err="1"/>
              <a:t>around</a:t>
            </a:r>
            <a:r>
              <a:rPr lang="fr-FR" sz="2400" dirty="0"/>
              <a:t> the world to </a:t>
            </a:r>
            <a:r>
              <a:rPr lang="fr-FR" sz="2400" dirty="0" err="1"/>
              <a:t>find</a:t>
            </a:r>
            <a:r>
              <a:rPr lang="fr-FR" sz="2400" dirty="0"/>
              <a:t> </a:t>
            </a:r>
            <a:r>
              <a:rPr lang="fr-FR" sz="2400" dirty="0" err="1"/>
              <a:t>innovative</a:t>
            </a:r>
            <a:r>
              <a:rPr lang="fr-FR" sz="2400" dirty="0"/>
              <a:t> </a:t>
            </a:r>
            <a:r>
              <a:rPr lang="fr-FR" sz="2400" dirty="0" err="1"/>
              <a:t>responses</a:t>
            </a:r>
            <a:r>
              <a:rPr lang="fr-FR" sz="2400" dirty="0"/>
              <a:t> to global and/or </a:t>
            </a:r>
            <a:r>
              <a:rPr lang="fr-FR" sz="2400" dirty="0" err="1"/>
              <a:t>community</a:t>
            </a:r>
            <a:r>
              <a:rPr lang="fr-FR" sz="2400" dirty="0"/>
              <a:t> challenges and to </a:t>
            </a:r>
            <a:r>
              <a:rPr lang="fr-FR" sz="2400" dirty="0" err="1"/>
              <a:t>work</a:t>
            </a:r>
            <a:r>
              <a:rPr lang="fr-FR" sz="2400" dirty="0"/>
              <a:t> </a:t>
            </a:r>
            <a:r>
              <a:rPr lang="fr-FR" sz="2400" dirty="0" err="1"/>
              <a:t>towards</a:t>
            </a:r>
            <a:r>
              <a:rPr lang="fr-FR" sz="2400" dirty="0"/>
              <a:t> a more </a:t>
            </a:r>
            <a:r>
              <a:rPr lang="fr-FR" sz="2400" dirty="0" err="1"/>
              <a:t>peaceful</a:t>
            </a:r>
            <a:r>
              <a:rPr lang="fr-FR" sz="2400" dirty="0"/>
              <a:t> and </a:t>
            </a:r>
            <a:r>
              <a:rPr lang="fr-FR" sz="2400" dirty="0" err="1"/>
              <a:t>sustainable</a:t>
            </a:r>
            <a:r>
              <a:rPr lang="fr-FR" sz="2400" dirty="0"/>
              <a:t> world,</a:t>
            </a:r>
          </a:p>
          <a:p>
            <a:pPr algn="just"/>
            <a:r>
              <a:rPr lang="fr-FR" sz="2400" dirty="0"/>
              <a:t>Foster a "culture of </a:t>
            </a:r>
            <a:r>
              <a:rPr lang="fr-FR" sz="2400" dirty="0" err="1"/>
              <a:t>entrepreneurship</a:t>
            </a:r>
            <a:r>
              <a:rPr lang="fr-FR" sz="2400" dirty="0"/>
              <a:t> and </a:t>
            </a:r>
            <a:r>
              <a:rPr lang="fr-FR" sz="2400" dirty="0" err="1"/>
              <a:t>creativity</a:t>
            </a:r>
            <a:r>
              <a:rPr lang="fr-FR" sz="2400" dirty="0"/>
              <a:t> »,</a:t>
            </a:r>
          </a:p>
          <a:p>
            <a:pPr algn="just"/>
            <a:r>
              <a:rPr lang="fr-FR" sz="2400" dirty="0" err="1"/>
              <a:t>Promote</a:t>
            </a:r>
            <a:r>
              <a:rPr lang="fr-FR" sz="2400" dirty="0"/>
              <a:t> entrepreneurial </a:t>
            </a:r>
            <a:r>
              <a:rPr lang="fr-FR" sz="2400" dirty="0" err="1"/>
              <a:t>education</a:t>
            </a:r>
            <a:r>
              <a:rPr lang="fr-FR" sz="2400" dirty="0"/>
              <a:t> (free courses, </a:t>
            </a:r>
            <a:r>
              <a:rPr lang="fr-FR" sz="2400" dirty="0" err="1"/>
              <a:t>literature</a:t>
            </a:r>
            <a:r>
              <a:rPr lang="fr-FR" sz="2400" dirty="0"/>
              <a:t>, </a:t>
            </a:r>
            <a:r>
              <a:rPr lang="fr-FR" sz="2400" dirty="0" err="1"/>
              <a:t>videos</a:t>
            </a:r>
            <a:r>
              <a:rPr lang="fr-FR" sz="2400" dirty="0"/>
              <a:t> and </a:t>
            </a:r>
            <a:r>
              <a:rPr lang="fr-FR" sz="2400" dirty="0" err="1"/>
              <a:t>audios</a:t>
            </a:r>
            <a:r>
              <a:rPr lang="fr-FR" sz="2400" dirty="0"/>
              <a:t> are </a:t>
            </a:r>
            <a:r>
              <a:rPr lang="fr-FR" sz="2400" dirty="0" err="1"/>
              <a:t>available</a:t>
            </a:r>
            <a:r>
              <a:rPr lang="fr-FR" sz="2400" dirty="0"/>
              <a:t> ),</a:t>
            </a:r>
          </a:p>
          <a:p>
            <a:pPr algn="just"/>
            <a:r>
              <a:rPr lang="fr-FR" sz="2400" dirty="0" err="1"/>
              <a:t>Offer</a:t>
            </a:r>
            <a:r>
              <a:rPr lang="fr-FR" sz="2400" dirty="0"/>
              <a:t> the </a:t>
            </a:r>
            <a:r>
              <a:rPr lang="fr-FR" sz="2400" dirty="0" err="1"/>
              <a:t>opportunity</a:t>
            </a:r>
            <a:r>
              <a:rPr lang="fr-FR" sz="2400" dirty="0"/>
              <a:t> to exchange and network.</a:t>
            </a:r>
            <a:endParaRPr lang="x-non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1129" y="1688574"/>
            <a:ext cx="5390964" cy="461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535274" y="6299200"/>
            <a:ext cx="5514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https://www.facebook.com/entrepreneurship.de/</a:t>
            </a:r>
          </a:p>
        </p:txBody>
      </p:sp>
    </p:spTree>
    <p:extLst>
      <p:ext uri="{BB962C8B-B14F-4D97-AF65-F5344CB8AC3E}">
        <p14:creationId xmlns="" xmlns:p14="http://schemas.microsoft.com/office/powerpoint/2010/main" val="94866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9B7C0B-7EC2-054A-BBA6-853E689C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797859"/>
            <a:ext cx="8596668" cy="1320800"/>
          </a:xfrm>
        </p:spPr>
        <p:txBody>
          <a:bodyPr>
            <a:normAutofit/>
          </a:bodyPr>
          <a:lstStyle/>
          <a:p>
            <a:r>
              <a:rPr lang="fr-FR" sz="4400" b="1" dirty="0" err="1">
                <a:solidFill>
                  <a:schemeClr val="accent2">
                    <a:lumMod val="75000"/>
                  </a:schemeClr>
                </a:solidFill>
              </a:rPr>
              <a:t>Eligibility</a:t>
            </a:r>
            <a:r>
              <a:rPr lang="fr-FR" sz="4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4400" b="1" dirty="0" err="1">
                <a:solidFill>
                  <a:schemeClr val="accent2">
                    <a:lumMod val="75000"/>
                  </a:schemeClr>
                </a:solidFill>
              </a:rPr>
              <a:t>Criteria</a:t>
            </a:r>
            <a:endParaRPr lang="x-none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ED0D2DE-AA73-1749-9079-934618BA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7363"/>
            <a:ext cx="8596668" cy="4141119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400" dirty="0" err="1"/>
              <a:t>Ideas</a:t>
            </a:r>
            <a:r>
              <a:rPr lang="fr-FR" sz="2400" dirty="0"/>
              <a:t> have to </a:t>
            </a:r>
            <a:r>
              <a:rPr lang="fr-FR" sz="2400" dirty="0" err="1"/>
              <a:t>address</a:t>
            </a:r>
            <a:r>
              <a:rPr lang="fr-FR" sz="2400" dirty="0"/>
              <a:t> one or more of the 17 UN </a:t>
            </a:r>
            <a:r>
              <a:rPr lang="fr-FR" sz="2400" dirty="0" err="1"/>
              <a:t>Sustainable</a:t>
            </a:r>
            <a:r>
              <a:rPr lang="fr-FR" sz="2400" dirty="0"/>
              <a:t> </a:t>
            </a:r>
            <a:r>
              <a:rPr lang="fr-FR" sz="2400" dirty="0" err="1"/>
              <a:t>Development</a:t>
            </a:r>
            <a:r>
              <a:rPr lang="fr-FR" sz="2400" dirty="0"/>
              <a:t> Goals (</a:t>
            </a:r>
            <a:r>
              <a:rPr lang="fr-FR" sz="2400" dirty="0" err="1"/>
              <a:t>SDGs</a:t>
            </a:r>
            <a:r>
              <a:rPr lang="fr-FR" sz="2400" dirty="0"/>
              <a:t>) </a:t>
            </a:r>
          </a:p>
          <a:p>
            <a:pPr algn="just"/>
            <a:r>
              <a:rPr lang="fr-FR" sz="2400" dirty="0" err="1"/>
              <a:t>Develop</a:t>
            </a:r>
            <a:r>
              <a:rPr lang="fr-FR" sz="2400" dirty="0"/>
              <a:t> an </a:t>
            </a:r>
            <a:r>
              <a:rPr lang="fr-FR" sz="2400" dirty="0" err="1"/>
              <a:t>innovative</a:t>
            </a:r>
            <a:r>
              <a:rPr lang="fr-FR" sz="2400" dirty="0"/>
              <a:t> solution or </a:t>
            </a:r>
            <a:r>
              <a:rPr lang="fr-FR" sz="2400" dirty="0" err="1"/>
              <a:t>proposal</a:t>
            </a:r>
            <a:r>
              <a:rPr lang="fr-FR" sz="2400" dirty="0"/>
              <a:t> for a business. It </a:t>
            </a:r>
            <a:r>
              <a:rPr lang="fr-FR" sz="2400" dirty="0" err="1"/>
              <a:t>may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in the conception, planning, or start-up phase, but must not </a:t>
            </a:r>
            <a:r>
              <a:rPr lang="fr-FR" sz="2400" dirty="0" err="1"/>
              <a:t>yet</a:t>
            </a:r>
            <a:r>
              <a:rPr lang="fr-FR" sz="2400" dirty="0"/>
              <a:t> have </a:t>
            </a:r>
            <a:r>
              <a:rPr lang="fr-FR" sz="2400" dirty="0" err="1"/>
              <a:t>resulted</a:t>
            </a:r>
            <a:r>
              <a:rPr lang="fr-FR" sz="2400" dirty="0"/>
              <a:t> in a start-up</a:t>
            </a:r>
          </a:p>
          <a:p>
            <a:pPr algn="just"/>
            <a:r>
              <a:rPr lang="fr-FR" sz="2400" dirty="0" err="1"/>
              <a:t>Only</a:t>
            </a:r>
            <a:r>
              <a:rPr lang="fr-FR" sz="2400" dirty="0"/>
              <a:t> </a:t>
            </a:r>
            <a:r>
              <a:rPr lang="fr-FR" sz="2400" dirty="0" err="1"/>
              <a:t>submissions</a:t>
            </a:r>
            <a:r>
              <a:rPr lang="fr-FR" sz="2400" dirty="0"/>
              <a:t> in English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considered</a:t>
            </a:r>
            <a:endParaRPr lang="fr-FR" sz="2400" dirty="0"/>
          </a:p>
          <a:p>
            <a:pPr algn="just"/>
            <a:r>
              <a:rPr lang="fr-FR" sz="2400" dirty="0" err="1"/>
              <a:t>Completion</a:t>
            </a:r>
            <a:r>
              <a:rPr lang="fr-FR" sz="2400" dirty="0"/>
              <a:t> of </a:t>
            </a:r>
            <a:r>
              <a:rPr lang="fr-FR" sz="2400" dirty="0" err="1"/>
              <a:t>both</a:t>
            </a:r>
            <a:r>
              <a:rPr lang="fr-FR" sz="2400" dirty="0"/>
              <a:t> the "</a:t>
            </a:r>
            <a:r>
              <a:rPr lang="fr-FR" sz="2400" dirty="0" err="1"/>
              <a:t>Brains</a:t>
            </a:r>
            <a:r>
              <a:rPr lang="fr-FR" sz="2400" dirty="0"/>
              <a:t> versus Capital" and "</a:t>
            </a:r>
            <a:r>
              <a:rPr lang="fr-FR" sz="2400" dirty="0" err="1"/>
              <a:t>Sustainable</a:t>
            </a:r>
            <a:r>
              <a:rPr lang="fr-FR" sz="2400" dirty="0"/>
              <a:t> </a:t>
            </a:r>
            <a:r>
              <a:rPr lang="fr-FR" sz="2400" dirty="0" err="1"/>
              <a:t>Entrepreneurship</a:t>
            </a:r>
            <a:r>
              <a:rPr lang="fr-FR" sz="2400" dirty="0"/>
              <a:t>" courses, as </a:t>
            </a:r>
            <a:r>
              <a:rPr lang="fr-FR" sz="2400" dirty="0" err="1"/>
              <a:t>well</a:t>
            </a:r>
            <a:r>
              <a:rPr lang="fr-FR" sz="2400" dirty="0"/>
              <a:t> as a </a:t>
            </a:r>
            <a:r>
              <a:rPr lang="fr-FR" sz="2400" dirty="0" err="1"/>
              <a:t>fully</a:t>
            </a:r>
            <a:r>
              <a:rPr lang="fr-FR" sz="2400" dirty="0"/>
              <a:t> </a:t>
            </a:r>
            <a:r>
              <a:rPr lang="fr-FR" sz="2400" dirty="0" err="1"/>
              <a:t>completed</a:t>
            </a:r>
            <a:r>
              <a:rPr lang="fr-FR" sz="2400" dirty="0"/>
              <a:t> EDC (Entrepreneurial Design </a:t>
            </a:r>
            <a:r>
              <a:rPr lang="fr-FR" sz="2400" dirty="0" err="1"/>
              <a:t>Canvas</a:t>
            </a:r>
            <a:r>
              <a:rPr lang="fr-FR" sz="2400" dirty="0"/>
              <a:t>), are </a:t>
            </a:r>
            <a:r>
              <a:rPr lang="fr-FR" sz="2400" dirty="0" err="1"/>
              <a:t>prerequisites</a:t>
            </a:r>
            <a:r>
              <a:rPr lang="fr-FR" sz="2400" dirty="0"/>
              <a:t> for participation in the </a:t>
            </a:r>
            <a:r>
              <a:rPr lang="fr-FR" sz="2400" dirty="0" err="1"/>
              <a:t>Voting</a:t>
            </a:r>
            <a:r>
              <a:rPr lang="fr-FR" sz="2400" dirty="0"/>
              <a:t> Phase of the CEC.</a:t>
            </a:r>
            <a:endParaRPr lang="x-none" sz="2400" dirty="0"/>
          </a:p>
        </p:txBody>
      </p:sp>
    </p:spTree>
    <p:extLst>
      <p:ext uri="{BB962C8B-B14F-4D97-AF65-F5344CB8AC3E}">
        <p14:creationId xmlns="" xmlns:p14="http://schemas.microsoft.com/office/powerpoint/2010/main" val="131716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9B7C0B-7EC2-054A-BBA6-853E689C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937" y="815792"/>
            <a:ext cx="10095442" cy="529478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17 UN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</a:rPr>
              <a:t>Sustainable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</a:rPr>
              <a:t>Development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Goals (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</a:rPr>
              <a:t>SDGs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x-non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SDGs Poster">
            <a:extLst>
              <a:ext uri="{FF2B5EF4-FFF2-40B4-BE49-F238E27FC236}">
                <a16:creationId xmlns="" xmlns:a16="http://schemas.microsoft.com/office/drawing/2014/main" id="{23397410-F6C1-2C43-ADA8-38E489F4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3" y="1397690"/>
            <a:ext cx="9188463" cy="5460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735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9B7C0B-7EC2-054A-BBA6-853E689C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75" y="685800"/>
            <a:ext cx="8596668" cy="673091"/>
          </a:xfrm>
        </p:spPr>
        <p:txBody>
          <a:bodyPr>
            <a:normAutofit fontScale="90000"/>
          </a:bodyPr>
          <a:lstStyle/>
          <a:p>
            <a:r>
              <a:rPr lang="fr-FR" sz="4800" b="1" dirty="0">
                <a:solidFill>
                  <a:schemeClr val="accent2">
                    <a:lumMod val="75000"/>
                  </a:schemeClr>
                </a:solidFill>
              </a:rPr>
              <a:t>CEC </a:t>
            </a:r>
            <a:r>
              <a:rPr lang="fr-FR" sz="4800" b="1" dirty="0" err="1">
                <a:solidFill>
                  <a:schemeClr val="accent2">
                    <a:lumMod val="75000"/>
                  </a:schemeClr>
                </a:solidFill>
              </a:rPr>
              <a:t>Procedure</a:t>
            </a:r>
            <a:endParaRPr lang="x-none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="" xmlns:a16="http://schemas.microsoft.com/office/drawing/2014/main" id="{229B5469-38B3-1743-9251-BC2E3F78F6D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73593151"/>
              </p:ext>
            </p:extLst>
          </p:nvPr>
        </p:nvGraphicFramePr>
        <p:xfrm>
          <a:off x="1" y="1358891"/>
          <a:ext cx="11821886" cy="532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0349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ED0D2DE-AA73-1749-9079-934618BA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5939"/>
            <a:ext cx="8596668" cy="4255424"/>
          </a:xfrm>
        </p:spPr>
        <p:txBody>
          <a:bodyPr>
            <a:normAutofit/>
          </a:bodyPr>
          <a:lstStyle/>
          <a:p>
            <a:pPr algn="just"/>
            <a:r>
              <a:rPr lang="x-none" sz="2400" dirty="0"/>
              <a:t>🌿 </a:t>
            </a:r>
            <a:r>
              <a:rPr lang="fr-FR" sz="2400" b="1" dirty="0"/>
              <a:t>Entrepreneurial vision</a:t>
            </a:r>
          </a:p>
          <a:p>
            <a:pPr algn="just"/>
            <a:r>
              <a:rPr lang="x-none" sz="2400" dirty="0"/>
              <a:t>🍃 </a:t>
            </a:r>
            <a:r>
              <a:rPr lang="fr-FR" sz="2400" b="1" dirty="0" err="1"/>
              <a:t>Feasibility</a:t>
            </a:r>
            <a:endParaRPr lang="fr-FR" sz="2400" b="1" dirty="0"/>
          </a:p>
          <a:p>
            <a:pPr algn="just"/>
            <a:r>
              <a:rPr lang="x-none" sz="2400" dirty="0"/>
              <a:t>🌱 </a:t>
            </a:r>
            <a:r>
              <a:rPr lang="fr-FR" sz="2400" b="1" dirty="0"/>
              <a:t>Innovation</a:t>
            </a:r>
          </a:p>
          <a:p>
            <a:pPr algn="just"/>
            <a:r>
              <a:rPr lang="x-none" sz="2400" dirty="0"/>
              <a:t>🌍 </a:t>
            </a:r>
            <a:r>
              <a:rPr lang="fr-FR" sz="2400" b="1" dirty="0"/>
              <a:t>Leadership</a:t>
            </a:r>
          </a:p>
          <a:p>
            <a:pPr algn="just"/>
            <a:r>
              <a:rPr lang="x-none" sz="2400" dirty="0"/>
              <a:t>💚 </a:t>
            </a:r>
            <a:r>
              <a:rPr lang="fr-FR" sz="2400" b="1" dirty="0"/>
              <a:t>Social impact</a:t>
            </a:r>
          </a:p>
          <a:p>
            <a:pPr algn="just"/>
            <a:r>
              <a:rPr lang="fr-FR" sz="2400" dirty="0"/>
              <a:t>♻️ </a:t>
            </a:r>
            <a:r>
              <a:rPr lang="fr-FR" sz="2400" b="1" dirty="0" err="1"/>
              <a:t>Sustainability</a:t>
            </a:r>
            <a:endParaRPr lang="x-none" sz="2400" dirty="0"/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F155C845-144D-6C48-B829-BF8C1E84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64" y="844098"/>
            <a:ext cx="8596668" cy="1320800"/>
          </a:xfrm>
        </p:spPr>
        <p:txBody>
          <a:bodyPr>
            <a:normAutofit/>
          </a:bodyPr>
          <a:lstStyle/>
          <a:p>
            <a:r>
              <a:rPr lang="fr-FR" sz="4800" b="1" dirty="0" err="1">
                <a:solidFill>
                  <a:schemeClr val="accent2">
                    <a:lumMod val="75000"/>
                  </a:schemeClr>
                </a:solidFill>
              </a:rPr>
              <a:t>Award</a:t>
            </a:r>
            <a:r>
              <a:rPr lang="fr-FR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4800" b="1" dirty="0" err="1">
                <a:solidFill>
                  <a:schemeClr val="accent2">
                    <a:lumMod val="75000"/>
                  </a:schemeClr>
                </a:solidFill>
              </a:rPr>
              <a:t>Criteria</a:t>
            </a:r>
            <a:endParaRPr lang="x-none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55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9B7C0B-7EC2-054A-BBA6-853E689C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4" y="959224"/>
            <a:ext cx="8596668" cy="971176"/>
          </a:xfrm>
        </p:spPr>
        <p:txBody>
          <a:bodyPr>
            <a:normAutofit/>
          </a:bodyPr>
          <a:lstStyle/>
          <a:p>
            <a:r>
              <a:rPr lang="x-none" sz="4400" b="1" dirty="0">
                <a:solidFill>
                  <a:schemeClr val="accent2">
                    <a:lumMod val="75000"/>
                  </a:schemeClr>
                </a:solidFill>
              </a:rPr>
              <a:t>Recommandations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ED0D2DE-AA73-1749-9079-934618BA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3"/>
          </a:xfrm>
        </p:spPr>
        <p:txBody>
          <a:bodyPr>
            <a:normAutofit/>
          </a:bodyPr>
          <a:lstStyle/>
          <a:p>
            <a:pPr algn="just"/>
            <a:r>
              <a:rPr lang="fr-FR" sz="2000" dirty="0">
                <a:solidFill>
                  <a:schemeClr val="tx1"/>
                </a:solidFill>
              </a:rPr>
              <a:t>Fit </a:t>
            </a:r>
            <a:r>
              <a:rPr lang="fr-FR" sz="2000" dirty="0" err="1">
                <a:solidFill>
                  <a:schemeClr val="tx1"/>
                </a:solidFill>
              </a:rPr>
              <a:t>with</a:t>
            </a:r>
            <a:r>
              <a:rPr lang="fr-FR" sz="2000" dirty="0">
                <a:solidFill>
                  <a:schemeClr val="tx1"/>
                </a:solidFill>
              </a:rPr>
              <a:t> the CEC objectives, </a:t>
            </a:r>
            <a:r>
              <a:rPr lang="fr-FR" sz="2000" dirty="0" err="1">
                <a:solidFill>
                  <a:schemeClr val="tx1"/>
                </a:solidFill>
              </a:rPr>
              <a:t>priorities</a:t>
            </a:r>
            <a:r>
              <a:rPr lang="fr-FR" sz="2000" dirty="0">
                <a:solidFill>
                  <a:schemeClr val="tx1"/>
                </a:solidFill>
              </a:rPr>
              <a:t> and </a:t>
            </a:r>
            <a:r>
              <a:rPr lang="fr-FR" sz="2000" dirty="0" err="1">
                <a:solidFill>
                  <a:schemeClr val="tx1"/>
                </a:solidFill>
              </a:rPr>
              <a:t>requirements</a:t>
            </a:r>
            <a:endParaRPr lang="fr-FR" sz="2000" dirty="0">
              <a:solidFill>
                <a:schemeClr val="tx1"/>
              </a:solidFill>
            </a:endParaRPr>
          </a:p>
          <a:p>
            <a:pPr algn="just"/>
            <a:r>
              <a:rPr lang="fr-FR" sz="2000" dirty="0" err="1">
                <a:solidFill>
                  <a:schemeClr val="tx1"/>
                </a:solidFill>
              </a:rPr>
              <a:t>Submission</a:t>
            </a:r>
            <a:r>
              <a:rPr lang="fr-FR" sz="2000" dirty="0">
                <a:solidFill>
                  <a:schemeClr val="tx1"/>
                </a:solidFill>
              </a:rPr>
              <a:t> of an « </a:t>
            </a:r>
            <a:r>
              <a:rPr lang="fr-FR" sz="2000" dirty="0" err="1">
                <a:solidFill>
                  <a:schemeClr val="tx1"/>
                </a:solidFill>
              </a:rPr>
              <a:t>idea</a:t>
            </a:r>
            <a:r>
              <a:rPr lang="fr-FR" sz="2000" dirty="0">
                <a:solidFill>
                  <a:schemeClr val="tx1"/>
                </a:solidFill>
              </a:rPr>
              <a:t> » and not a « </a:t>
            </a:r>
            <a:r>
              <a:rPr lang="fr-FR" sz="2000" dirty="0" err="1">
                <a:solidFill>
                  <a:schemeClr val="tx1"/>
                </a:solidFill>
              </a:rPr>
              <a:t>project</a:t>
            </a:r>
            <a:r>
              <a:rPr lang="fr-FR" sz="2000" dirty="0">
                <a:solidFill>
                  <a:schemeClr val="tx1"/>
                </a:solidFill>
              </a:rPr>
              <a:t> »</a:t>
            </a:r>
          </a:p>
          <a:p>
            <a:pPr algn="just"/>
            <a:r>
              <a:rPr lang="fr-FR" sz="2000" dirty="0" err="1">
                <a:solidFill>
                  <a:schemeClr val="tx1"/>
                </a:solidFill>
              </a:rPr>
              <a:t>Develop</a:t>
            </a:r>
            <a:r>
              <a:rPr lang="fr-FR" sz="2000" dirty="0">
                <a:solidFill>
                  <a:schemeClr val="tx1"/>
                </a:solidFill>
              </a:rPr>
              <a:t> an </a:t>
            </a:r>
            <a:r>
              <a:rPr lang="fr-FR" sz="2000" dirty="0" err="1">
                <a:solidFill>
                  <a:schemeClr val="tx1"/>
                </a:solidFill>
              </a:rPr>
              <a:t>innovative</a:t>
            </a:r>
            <a:r>
              <a:rPr lang="fr-FR" sz="2000" dirty="0">
                <a:solidFill>
                  <a:schemeClr val="tx1"/>
                </a:solidFill>
              </a:rPr>
              <a:t> solution or </a:t>
            </a:r>
            <a:r>
              <a:rPr lang="fr-FR" sz="2000" dirty="0" err="1">
                <a:solidFill>
                  <a:schemeClr val="tx1"/>
                </a:solidFill>
              </a:rPr>
              <a:t>proposal</a:t>
            </a:r>
            <a:r>
              <a:rPr lang="fr-FR" sz="2000" dirty="0">
                <a:solidFill>
                  <a:schemeClr val="tx1"/>
                </a:solidFill>
              </a:rPr>
              <a:t> for a business </a:t>
            </a:r>
            <a:r>
              <a:rPr lang="fr-FR" sz="2000" dirty="0" err="1">
                <a:solidFill>
                  <a:schemeClr val="tx1"/>
                </a:solidFill>
              </a:rPr>
              <a:t>that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addresses</a:t>
            </a:r>
            <a:r>
              <a:rPr lang="fr-FR" sz="2000" dirty="0">
                <a:solidFill>
                  <a:schemeClr val="tx1"/>
                </a:solidFill>
              </a:rPr>
              <a:t> the </a:t>
            </a:r>
            <a:r>
              <a:rPr lang="fr-FR" sz="2000" dirty="0" err="1">
                <a:solidFill>
                  <a:schemeClr val="tx1"/>
                </a:solidFill>
              </a:rPr>
              <a:t>SDGs</a:t>
            </a:r>
            <a:endParaRPr lang="fr-FR" sz="2000" dirty="0">
              <a:solidFill>
                <a:schemeClr val="tx1"/>
              </a:solidFill>
            </a:endParaRP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Images and </a:t>
            </a:r>
            <a:r>
              <a:rPr lang="fr-FR" sz="2000" dirty="0" err="1">
                <a:solidFill>
                  <a:schemeClr val="tx1"/>
                </a:solidFill>
              </a:rPr>
              <a:t>videos</a:t>
            </a:r>
            <a:r>
              <a:rPr lang="fr-FR" sz="2000" dirty="0">
                <a:solidFill>
                  <a:schemeClr val="tx1"/>
                </a:solidFill>
              </a:rPr>
              <a:t> (max. 3 minutes) are </a:t>
            </a:r>
            <a:r>
              <a:rPr lang="fr-FR" sz="2000" dirty="0" err="1">
                <a:solidFill>
                  <a:schemeClr val="tx1"/>
                </a:solidFill>
              </a:rPr>
              <a:t>great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ways</a:t>
            </a:r>
            <a:r>
              <a:rPr lang="fr-FR" sz="2000" dirty="0">
                <a:solidFill>
                  <a:schemeClr val="tx1"/>
                </a:solidFill>
              </a:rPr>
              <a:t> to </a:t>
            </a:r>
            <a:r>
              <a:rPr lang="fr-FR" sz="2000" dirty="0" err="1">
                <a:solidFill>
                  <a:schemeClr val="tx1"/>
                </a:solidFill>
              </a:rPr>
              <a:t>visually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present</a:t>
            </a:r>
            <a:r>
              <a:rPr lang="fr-FR" sz="2000" dirty="0">
                <a:solidFill>
                  <a:schemeClr val="tx1"/>
                </a:solidFill>
              </a:rPr>
              <a:t> an </a:t>
            </a:r>
            <a:r>
              <a:rPr lang="fr-FR" sz="2000" dirty="0" err="1">
                <a:solidFill>
                  <a:schemeClr val="tx1"/>
                </a:solidFill>
              </a:rPr>
              <a:t>idea</a:t>
            </a:r>
            <a:r>
              <a:rPr lang="fr-FR" sz="2000" dirty="0">
                <a:solidFill>
                  <a:schemeClr val="tx1"/>
                </a:solidFill>
              </a:rPr>
              <a:t> or </a:t>
            </a:r>
            <a:r>
              <a:rPr lang="fr-FR" sz="2000" dirty="0" err="1">
                <a:solidFill>
                  <a:schemeClr val="tx1"/>
                </a:solidFill>
              </a:rPr>
              <a:t>project</a:t>
            </a:r>
            <a:r>
              <a:rPr lang="fr-FR" sz="2000" dirty="0">
                <a:solidFill>
                  <a:schemeClr val="tx1"/>
                </a:solidFill>
              </a:rPr>
              <a:t> and </a:t>
            </a:r>
            <a:r>
              <a:rPr lang="fr-FR" sz="2000" dirty="0" err="1">
                <a:solidFill>
                  <a:schemeClr val="tx1"/>
                </a:solidFill>
              </a:rPr>
              <a:t>increase</a:t>
            </a:r>
            <a:r>
              <a:rPr lang="fr-FR" sz="2000" dirty="0">
                <a:solidFill>
                  <a:schemeClr val="tx1"/>
                </a:solidFill>
              </a:rPr>
              <a:t> the chances of </a:t>
            </a:r>
            <a:r>
              <a:rPr lang="fr-FR" sz="2000" dirty="0" err="1">
                <a:solidFill>
                  <a:schemeClr val="tx1"/>
                </a:solidFill>
              </a:rPr>
              <a:t>getting</a:t>
            </a:r>
            <a:r>
              <a:rPr lang="fr-FR" sz="2000" dirty="0">
                <a:solidFill>
                  <a:schemeClr val="tx1"/>
                </a:solidFill>
              </a:rPr>
              <a:t> votes. 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Check the </a:t>
            </a:r>
            <a:r>
              <a:rPr lang="fr-FR" sz="2000" dirty="0" err="1">
                <a:solidFill>
                  <a:schemeClr val="tx1"/>
                </a:solidFill>
              </a:rPr>
              <a:t>rights</a:t>
            </a:r>
            <a:r>
              <a:rPr lang="fr-FR" sz="2000" dirty="0">
                <a:solidFill>
                  <a:schemeClr val="tx1"/>
                </a:solidFill>
              </a:rPr>
              <a:t> for </a:t>
            </a:r>
            <a:r>
              <a:rPr lang="fr-FR" sz="2000" dirty="0" err="1">
                <a:solidFill>
                  <a:schemeClr val="tx1"/>
                </a:solidFill>
              </a:rPr>
              <a:t>what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is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uploaded</a:t>
            </a:r>
            <a:r>
              <a:rPr lang="fr-FR" sz="2000" dirty="0">
                <a:solidFill>
                  <a:schemeClr val="tx1"/>
                </a:solidFill>
              </a:rPr>
              <a:t>. Free images </a:t>
            </a:r>
            <a:r>
              <a:rPr lang="fr-FR" sz="2000" dirty="0" err="1">
                <a:solidFill>
                  <a:schemeClr val="tx1"/>
                </a:solidFill>
              </a:rPr>
              <a:t>can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be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found</a:t>
            </a:r>
            <a:r>
              <a:rPr lang="fr-FR" sz="2000" dirty="0">
                <a:solidFill>
                  <a:schemeClr val="tx1"/>
                </a:solidFill>
              </a:rPr>
              <a:t> on </a:t>
            </a:r>
            <a:r>
              <a:rPr lang="fr-FR" sz="2000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fr-FR" sz="2000" dirty="0">
                <a:solidFill>
                  <a:schemeClr val="tx1"/>
                </a:solidFill>
              </a:rPr>
              <a:t> and </a:t>
            </a:r>
            <a:r>
              <a:rPr lang="fr-FR" sz="200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x-none" sz="2000">
              <a:solidFill>
                <a:schemeClr val="tx1"/>
              </a:solidFill>
            </a:endParaRPr>
          </a:p>
          <a:p>
            <a:pPr algn="just"/>
            <a:r>
              <a:rPr lang="fr-FR" sz="2000" dirty="0" err="1">
                <a:solidFill>
                  <a:schemeClr val="tx1"/>
                </a:solidFill>
              </a:rPr>
              <a:t>Consult</a:t>
            </a:r>
            <a:r>
              <a:rPr lang="fr-FR" sz="2000" dirty="0">
                <a:solidFill>
                  <a:schemeClr val="tx1"/>
                </a:solidFill>
              </a:rPr>
              <a:t> the </a:t>
            </a:r>
            <a:r>
              <a:rPr lang="fr-FR" sz="2000" dirty="0" err="1">
                <a:solidFill>
                  <a:schemeClr val="tx1"/>
                </a:solidFill>
              </a:rPr>
              <a:t>FAQs</a:t>
            </a:r>
            <a:r>
              <a:rPr lang="fr-FR" sz="2000" dirty="0">
                <a:solidFill>
                  <a:schemeClr val="tx1"/>
                </a:solidFill>
              </a:rPr>
              <a:t> on the </a:t>
            </a:r>
            <a:r>
              <a:rPr lang="fr-FR" sz="2000" dirty="0" err="1">
                <a:solidFill>
                  <a:schemeClr val="tx1"/>
                </a:solidFill>
              </a:rPr>
              <a:t>Stiftung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Entrepreneurship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website</a:t>
            </a:r>
            <a:r>
              <a:rPr lang="x-none" sz="200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before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any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x-none" sz="2000">
                <a:solidFill>
                  <a:schemeClr val="tx1"/>
                </a:solidFill>
              </a:rPr>
              <a:t>soumission : </a:t>
            </a:r>
            <a:r>
              <a:rPr lang="fr-FR" sz="2000" dirty="0">
                <a:solidFill>
                  <a:srgbClr val="99CA3C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https://entrepreneurship.de/en/faq#</a:t>
            </a:r>
            <a:r>
              <a:rPr lang="fr-FR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cecfaq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50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9B7C0B-7EC2-054A-BBA6-853E689C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75" y="893482"/>
            <a:ext cx="8596668" cy="1320800"/>
          </a:xfrm>
        </p:spPr>
        <p:txBody>
          <a:bodyPr>
            <a:normAutofit/>
          </a:bodyPr>
          <a:lstStyle/>
          <a:p>
            <a:r>
              <a:rPr lang="fr-FR" sz="4800" b="1" dirty="0" err="1">
                <a:solidFill>
                  <a:schemeClr val="accent2">
                    <a:lumMod val="75000"/>
                  </a:schemeClr>
                </a:solidFill>
              </a:rPr>
              <a:t>Timeline</a:t>
            </a:r>
            <a:endParaRPr lang="x-none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902" y="2191865"/>
            <a:ext cx="5507402" cy="454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Diagramme 4">
            <a:extLst>
              <a:ext uri="{FF2B5EF4-FFF2-40B4-BE49-F238E27FC236}">
                <a16:creationId xmlns="" xmlns:a16="http://schemas.microsoft.com/office/drawing/2014/main" id="{A630DC63-87E8-074A-A99B-6C84BFD9B0D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58893934"/>
              </p:ext>
            </p:extLst>
          </p:nvPr>
        </p:nvGraphicFramePr>
        <p:xfrm>
          <a:off x="4125686" y="97971"/>
          <a:ext cx="8066314" cy="2928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9450154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{42EC99EC-67BA-F044-AA5E-345873B90048}tf10001060</Template>
  <TotalTime>376</TotalTime>
  <Words>436</Words>
  <Application>Microsoft Macintosh PowerPoint</Application>
  <PresentationFormat>Personnalisé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Facette</vt:lpstr>
      <vt:lpstr>Citizen Entrepreneurship Competition</vt:lpstr>
      <vt:lpstr>Overview</vt:lpstr>
      <vt:lpstr>Objectives</vt:lpstr>
      <vt:lpstr>Eligibility Criteria</vt:lpstr>
      <vt:lpstr>17 UN Sustainable Development Goals (SDGs)</vt:lpstr>
      <vt:lpstr>CEC Procedure</vt:lpstr>
      <vt:lpstr>Award Criteria</vt:lpstr>
      <vt:lpstr>Recommandations</vt:lpstr>
      <vt:lpstr>Timeline</vt:lpstr>
      <vt:lpstr>Useful 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admin</cp:lastModifiedBy>
  <cp:revision>41</cp:revision>
  <dcterms:created xsi:type="dcterms:W3CDTF">2025-02-24T10:05:18Z</dcterms:created>
  <dcterms:modified xsi:type="dcterms:W3CDTF">2025-02-26T10:51:35Z</dcterms:modified>
</cp:coreProperties>
</file>